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Lst>
  <p:notesMasterIdLst>
    <p:notesMasterId r:id="rId38"/>
  </p:notesMasterIdLst>
  <p:sldIdLst>
    <p:sldId id="256" r:id="rId2"/>
    <p:sldId id="260" r:id="rId3"/>
    <p:sldId id="495" r:id="rId4"/>
    <p:sldId id="508" r:id="rId5"/>
    <p:sldId id="509" r:id="rId6"/>
    <p:sldId id="500" r:id="rId7"/>
    <p:sldId id="497" r:id="rId8"/>
    <p:sldId id="521" r:id="rId9"/>
    <p:sldId id="498" r:id="rId10"/>
    <p:sldId id="525" r:id="rId11"/>
    <p:sldId id="507" r:id="rId12"/>
    <p:sldId id="510" r:id="rId13"/>
    <p:sldId id="501" r:id="rId14"/>
    <p:sldId id="496" r:id="rId15"/>
    <p:sldId id="257" r:id="rId16"/>
    <p:sldId id="284" r:id="rId17"/>
    <p:sldId id="288" r:id="rId18"/>
    <p:sldId id="289" r:id="rId19"/>
    <p:sldId id="513" r:id="rId20"/>
    <p:sldId id="272" r:id="rId21"/>
    <p:sldId id="519" r:id="rId22"/>
    <p:sldId id="512" r:id="rId23"/>
    <p:sldId id="265" r:id="rId24"/>
    <p:sldId id="270" r:id="rId25"/>
    <p:sldId id="271" r:id="rId26"/>
    <p:sldId id="517" r:id="rId27"/>
    <p:sldId id="273" r:id="rId28"/>
    <p:sldId id="275" r:id="rId29"/>
    <p:sldId id="274" r:id="rId30"/>
    <p:sldId id="515" r:id="rId31"/>
    <p:sldId id="516" r:id="rId32"/>
    <p:sldId id="522" r:id="rId33"/>
    <p:sldId id="527" r:id="rId34"/>
    <p:sldId id="277" r:id="rId35"/>
    <p:sldId id="518" r:id="rId36"/>
    <p:sldId id="52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4"/>
    <p:restoredTop sz="95455"/>
  </p:normalViewPr>
  <p:slideViewPr>
    <p:cSldViewPr snapToGrid="0" snapToObjects="1">
      <p:cViewPr varScale="1">
        <p:scale>
          <a:sx n="87" d="100"/>
          <a:sy n="87"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0T10:12:50" idx="1">
    <p:pos x="7001" y="159"/>
    <p:text>On mettrait pas un ?</p:text>
    <p:extLst>
      <p:ext uri="{C676402C-5697-4E1C-873F-D02D1690AC5C}">
        <p15:threadingInfo xmlns:p15="http://schemas.microsoft.com/office/powerpoint/2012/main" timeZoneBias="-120"/>
      </p:ext>
      <p:ext uri="{19B8F6BF-5375-455C-9EA6-DF929625EA0E}">
        <p15:presenceInfo xmlns="" xmlns:m="http://schemas.openxmlformats.org/officeDocument/2006/math" xmlns:w="http://schemas.openxmlformats.org/wordprocessingml/2006/main" xmlns:p15="http://schemas.microsoft.com/office/powerpoint/2012/main" userId="teamlab_data:0;1;1;1;21;Microsoft Office User;2;1;0;3;20;2022-10-20T08:12:50Z;4;38;{008D006F-0015-412D-BBB3-0011006900B9};"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0-20T10:13:43" idx="2">
    <p:pos x="6286" y="2929"/>
    <p:text>Pas clair comme phrase ?</p:text>
    <p:extLst>
      <p:ext uri="{C676402C-5697-4E1C-873F-D02D1690AC5C}">
        <p15:threadingInfo xmlns:p15="http://schemas.microsoft.com/office/powerpoint/2012/main" timeZoneBias="-120"/>
      </p:ext>
      <p:ext uri="{19B8F6BF-5375-455C-9EA6-DF929625EA0E}">
        <p15:presenceInfo xmlns="" xmlns:m="http://schemas.openxmlformats.org/officeDocument/2006/math" xmlns:w="http://schemas.openxmlformats.org/wordprocessingml/2006/main" xmlns:p15="http://schemas.microsoft.com/office/powerpoint/2012/main" userId="teamlab_data:0;1;1;1;21;Microsoft Office User;2;1;0;3;20;2022-10-20T08:13:43Z;4;38;{00180004-00C3-419D-A081-008800BA00A1};" providerId="AD"/>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4E77E-3683-9A4A-8757-E2DEAE56286A}" type="doc">
      <dgm:prSet loTypeId="urn:microsoft.com/office/officeart/2005/8/layout/venn1" loCatId="" qsTypeId="urn:microsoft.com/office/officeart/2005/8/quickstyle/simple1" qsCatId="simple" csTypeId="urn:microsoft.com/office/officeart/2005/8/colors/colorful2" csCatId="colorful" phldr="1"/>
      <dgm:spPr/>
    </dgm:pt>
    <dgm:pt modelId="{573F0747-488C-EC46-BAD8-62771C5EA509}">
      <dgm:prSet phldrT="[Texte]"/>
      <dgm:spPr/>
      <dgm:t>
        <a:bodyPr/>
        <a:lstStyle/>
        <a:p>
          <a:r>
            <a:rPr lang="fr-FR" dirty="0"/>
            <a:t>Identité de genre</a:t>
          </a:r>
        </a:p>
      </dgm:t>
    </dgm:pt>
    <dgm:pt modelId="{236689C1-98EF-B948-8052-28C5CD3087F6}" type="parTrans" cxnId="{3ADF7465-7FB6-2D49-B476-60644325505A}">
      <dgm:prSet/>
      <dgm:spPr/>
      <dgm:t>
        <a:bodyPr/>
        <a:lstStyle/>
        <a:p>
          <a:endParaRPr lang="fr-FR"/>
        </a:p>
      </dgm:t>
    </dgm:pt>
    <dgm:pt modelId="{C6001B07-C7FD-344B-B4A0-21AB7E5C1F5D}" type="sibTrans" cxnId="{3ADF7465-7FB6-2D49-B476-60644325505A}">
      <dgm:prSet/>
      <dgm:spPr/>
      <dgm:t>
        <a:bodyPr/>
        <a:lstStyle/>
        <a:p>
          <a:endParaRPr lang="fr-FR"/>
        </a:p>
      </dgm:t>
    </dgm:pt>
    <dgm:pt modelId="{F3A5837D-6195-DA44-8E07-5EAFE2B9461D}">
      <dgm:prSet phldrT="[Texte]"/>
      <dgm:spPr/>
      <dgm:t>
        <a:bodyPr/>
        <a:lstStyle/>
        <a:p>
          <a:r>
            <a:rPr lang="fr-FR" dirty="0"/>
            <a:t>Orientation sexuelle</a:t>
          </a:r>
        </a:p>
      </dgm:t>
    </dgm:pt>
    <dgm:pt modelId="{FB1C9E31-8D95-0240-A97C-40DD07DC9FB3}" type="parTrans" cxnId="{7EEBE790-F7DD-F946-9B8F-2FA7647D040C}">
      <dgm:prSet/>
      <dgm:spPr/>
      <dgm:t>
        <a:bodyPr/>
        <a:lstStyle/>
        <a:p>
          <a:endParaRPr lang="fr-FR"/>
        </a:p>
      </dgm:t>
    </dgm:pt>
    <dgm:pt modelId="{0372C3DA-F353-C94B-8E2E-CC717BD6D1B3}" type="sibTrans" cxnId="{7EEBE790-F7DD-F946-9B8F-2FA7647D040C}">
      <dgm:prSet/>
      <dgm:spPr/>
      <dgm:t>
        <a:bodyPr/>
        <a:lstStyle/>
        <a:p>
          <a:endParaRPr lang="fr-FR"/>
        </a:p>
      </dgm:t>
    </dgm:pt>
    <dgm:pt modelId="{DA296122-3684-0640-A40F-5B9E20D3C73C}">
      <dgm:prSet phldrT="[Texte]"/>
      <dgm:spPr/>
      <dgm:t>
        <a:bodyPr/>
        <a:lstStyle/>
        <a:p>
          <a:r>
            <a:rPr lang="fr-FR" dirty="0"/>
            <a:t>Classe sociale</a:t>
          </a:r>
        </a:p>
      </dgm:t>
    </dgm:pt>
    <dgm:pt modelId="{11BDCD1E-184C-904F-A2F5-54CE72B244BB}" type="parTrans" cxnId="{F08C0AD5-C97D-7645-B99A-95382684892B}">
      <dgm:prSet/>
      <dgm:spPr/>
      <dgm:t>
        <a:bodyPr/>
        <a:lstStyle/>
        <a:p>
          <a:endParaRPr lang="fr-FR"/>
        </a:p>
      </dgm:t>
    </dgm:pt>
    <dgm:pt modelId="{B1E14675-213B-8340-8ACF-1FC1CD45826A}" type="sibTrans" cxnId="{F08C0AD5-C97D-7645-B99A-95382684892B}">
      <dgm:prSet/>
      <dgm:spPr/>
      <dgm:t>
        <a:bodyPr/>
        <a:lstStyle/>
        <a:p>
          <a:endParaRPr lang="fr-FR"/>
        </a:p>
      </dgm:t>
    </dgm:pt>
    <dgm:pt modelId="{602735D2-BD1F-2841-B450-678C34CF78C8}">
      <dgm:prSet phldrT="[Texte]"/>
      <dgm:spPr/>
      <dgm:t>
        <a:bodyPr/>
        <a:lstStyle/>
        <a:p>
          <a:r>
            <a:rPr lang="fr-FR" dirty="0"/>
            <a:t>Origine</a:t>
          </a:r>
        </a:p>
      </dgm:t>
    </dgm:pt>
    <dgm:pt modelId="{D1F9F45A-D833-8740-BF45-43AB33A707DC}" type="parTrans" cxnId="{5E4E85D0-AFA7-3B4A-9010-D354B65FF616}">
      <dgm:prSet/>
      <dgm:spPr/>
      <dgm:t>
        <a:bodyPr/>
        <a:lstStyle/>
        <a:p>
          <a:endParaRPr lang="fr-FR"/>
        </a:p>
      </dgm:t>
    </dgm:pt>
    <dgm:pt modelId="{747975BB-17D2-EA40-9B14-44ABD4C8594F}" type="sibTrans" cxnId="{5E4E85D0-AFA7-3B4A-9010-D354B65FF616}">
      <dgm:prSet/>
      <dgm:spPr/>
      <dgm:t>
        <a:bodyPr/>
        <a:lstStyle/>
        <a:p>
          <a:endParaRPr lang="fr-FR"/>
        </a:p>
      </dgm:t>
    </dgm:pt>
    <dgm:pt modelId="{7C848B14-C44D-C246-8545-D57326E54A2E}">
      <dgm:prSet/>
      <dgm:spPr/>
      <dgm:t>
        <a:bodyPr/>
        <a:lstStyle/>
        <a:p>
          <a:r>
            <a:rPr lang="fr-FR" dirty="0"/>
            <a:t>Age</a:t>
          </a:r>
        </a:p>
      </dgm:t>
    </dgm:pt>
    <dgm:pt modelId="{707E02C6-562F-8E4C-85CA-D88014B79365}" type="parTrans" cxnId="{E658DBE1-D0B1-5442-BFB1-B63751DD1EDE}">
      <dgm:prSet/>
      <dgm:spPr/>
      <dgm:t>
        <a:bodyPr/>
        <a:lstStyle/>
        <a:p>
          <a:endParaRPr lang="fr-FR"/>
        </a:p>
      </dgm:t>
    </dgm:pt>
    <dgm:pt modelId="{D960BC00-12D5-8743-96BB-E1BA041F4637}" type="sibTrans" cxnId="{E658DBE1-D0B1-5442-BFB1-B63751DD1EDE}">
      <dgm:prSet/>
      <dgm:spPr/>
      <dgm:t>
        <a:bodyPr/>
        <a:lstStyle/>
        <a:p>
          <a:endParaRPr lang="fr-FR"/>
        </a:p>
      </dgm:t>
    </dgm:pt>
    <dgm:pt modelId="{54463A0D-BE56-BC4D-855B-D180EC343F10}" type="pres">
      <dgm:prSet presAssocID="{73A4E77E-3683-9A4A-8757-E2DEAE56286A}" presName="compositeShape" presStyleCnt="0">
        <dgm:presLayoutVars>
          <dgm:chMax val="7"/>
          <dgm:dir/>
          <dgm:resizeHandles val="exact"/>
        </dgm:presLayoutVars>
      </dgm:prSet>
      <dgm:spPr/>
    </dgm:pt>
    <dgm:pt modelId="{9E0DF558-4165-D34E-8412-15863076B690}" type="pres">
      <dgm:prSet presAssocID="{573F0747-488C-EC46-BAD8-62771C5EA509}" presName="circ1" presStyleLbl="vennNode1" presStyleIdx="0" presStyleCnt="5"/>
      <dgm:spPr/>
    </dgm:pt>
    <dgm:pt modelId="{0DC906FF-4410-1244-A8AA-C3F2D70AD9B0}" type="pres">
      <dgm:prSet presAssocID="{573F0747-488C-EC46-BAD8-62771C5EA509}" presName="circ1Tx" presStyleLbl="revTx" presStyleIdx="0" presStyleCnt="0">
        <dgm:presLayoutVars>
          <dgm:chMax val="0"/>
          <dgm:chPref val="0"/>
          <dgm:bulletEnabled val="1"/>
        </dgm:presLayoutVars>
      </dgm:prSet>
      <dgm:spPr/>
    </dgm:pt>
    <dgm:pt modelId="{CB69501A-B6D4-1045-86A3-A3710CC7D5C8}" type="pres">
      <dgm:prSet presAssocID="{F3A5837D-6195-DA44-8E07-5EAFE2B9461D}" presName="circ2" presStyleLbl="vennNode1" presStyleIdx="1" presStyleCnt="5"/>
      <dgm:spPr/>
    </dgm:pt>
    <dgm:pt modelId="{54CDB392-20E5-9F4B-B8AF-24B02949A524}" type="pres">
      <dgm:prSet presAssocID="{F3A5837D-6195-DA44-8E07-5EAFE2B9461D}" presName="circ2Tx" presStyleLbl="revTx" presStyleIdx="0" presStyleCnt="0">
        <dgm:presLayoutVars>
          <dgm:chMax val="0"/>
          <dgm:chPref val="0"/>
          <dgm:bulletEnabled val="1"/>
        </dgm:presLayoutVars>
      </dgm:prSet>
      <dgm:spPr/>
    </dgm:pt>
    <dgm:pt modelId="{5D871306-D1E4-494A-9530-AD202D02C70D}" type="pres">
      <dgm:prSet presAssocID="{DA296122-3684-0640-A40F-5B9E20D3C73C}" presName="circ3" presStyleLbl="vennNode1" presStyleIdx="2" presStyleCnt="5"/>
      <dgm:spPr/>
    </dgm:pt>
    <dgm:pt modelId="{2A12641D-6D01-964D-9E25-2C6CFEB59DBE}" type="pres">
      <dgm:prSet presAssocID="{DA296122-3684-0640-A40F-5B9E20D3C73C}" presName="circ3Tx" presStyleLbl="revTx" presStyleIdx="0" presStyleCnt="0">
        <dgm:presLayoutVars>
          <dgm:chMax val="0"/>
          <dgm:chPref val="0"/>
          <dgm:bulletEnabled val="1"/>
        </dgm:presLayoutVars>
      </dgm:prSet>
      <dgm:spPr/>
    </dgm:pt>
    <dgm:pt modelId="{99C45125-341F-1449-BEE0-5F5D0265EDF2}" type="pres">
      <dgm:prSet presAssocID="{602735D2-BD1F-2841-B450-678C34CF78C8}" presName="circ4" presStyleLbl="vennNode1" presStyleIdx="3" presStyleCnt="5"/>
      <dgm:spPr/>
    </dgm:pt>
    <dgm:pt modelId="{52F45282-CBBE-C44F-B028-8A26A4167194}" type="pres">
      <dgm:prSet presAssocID="{602735D2-BD1F-2841-B450-678C34CF78C8}" presName="circ4Tx" presStyleLbl="revTx" presStyleIdx="0" presStyleCnt="0">
        <dgm:presLayoutVars>
          <dgm:chMax val="0"/>
          <dgm:chPref val="0"/>
          <dgm:bulletEnabled val="1"/>
        </dgm:presLayoutVars>
      </dgm:prSet>
      <dgm:spPr/>
    </dgm:pt>
    <dgm:pt modelId="{8C4C5D7F-D0D1-DB4B-B4C3-AB62DB437145}" type="pres">
      <dgm:prSet presAssocID="{7C848B14-C44D-C246-8545-D57326E54A2E}" presName="circ5" presStyleLbl="vennNode1" presStyleIdx="4" presStyleCnt="5"/>
      <dgm:spPr/>
    </dgm:pt>
    <dgm:pt modelId="{72DC09D1-A672-554C-8C9B-FF827A4D439A}" type="pres">
      <dgm:prSet presAssocID="{7C848B14-C44D-C246-8545-D57326E54A2E}" presName="circ5Tx" presStyleLbl="revTx" presStyleIdx="0" presStyleCnt="0">
        <dgm:presLayoutVars>
          <dgm:chMax val="0"/>
          <dgm:chPref val="0"/>
          <dgm:bulletEnabled val="1"/>
        </dgm:presLayoutVars>
      </dgm:prSet>
      <dgm:spPr/>
    </dgm:pt>
  </dgm:ptLst>
  <dgm:cxnLst>
    <dgm:cxn modelId="{B9CE8C12-89AD-CD44-A1D3-BD167EC5CAF2}" type="presOf" srcId="{573F0747-488C-EC46-BAD8-62771C5EA509}" destId="{0DC906FF-4410-1244-A8AA-C3F2D70AD9B0}" srcOrd="0" destOrd="0" presId="urn:microsoft.com/office/officeart/2005/8/layout/venn1"/>
    <dgm:cxn modelId="{A081AA22-6078-8442-8C6B-8F0DAF0A0A4C}" type="presOf" srcId="{DA296122-3684-0640-A40F-5B9E20D3C73C}" destId="{2A12641D-6D01-964D-9E25-2C6CFEB59DBE}" srcOrd="0" destOrd="0" presId="urn:microsoft.com/office/officeart/2005/8/layout/venn1"/>
    <dgm:cxn modelId="{E2BEF052-278F-7D45-8C87-E8222BAAC98B}" type="presOf" srcId="{7C848B14-C44D-C246-8545-D57326E54A2E}" destId="{72DC09D1-A672-554C-8C9B-FF827A4D439A}" srcOrd="0" destOrd="0" presId="urn:microsoft.com/office/officeart/2005/8/layout/venn1"/>
    <dgm:cxn modelId="{3ADF7465-7FB6-2D49-B476-60644325505A}" srcId="{73A4E77E-3683-9A4A-8757-E2DEAE56286A}" destId="{573F0747-488C-EC46-BAD8-62771C5EA509}" srcOrd="0" destOrd="0" parTransId="{236689C1-98EF-B948-8052-28C5CD3087F6}" sibTransId="{C6001B07-C7FD-344B-B4A0-21AB7E5C1F5D}"/>
    <dgm:cxn modelId="{CC3D0274-B951-5B4F-8C91-DE5B259BA67E}" type="presOf" srcId="{73A4E77E-3683-9A4A-8757-E2DEAE56286A}" destId="{54463A0D-BE56-BC4D-855B-D180EC343F10}" srcOrd="0" destOrd="0" presId="urn:microsoft.com/office/officeart/2005/8/layout/venn1"/>
    <dgm:cxn modelId="{7EEBE790-F7DD-F946-9B8F-2FA7647D040C}" srcId="{73A4E77E-3683-9A4A-8757-E2DEAE56286A}" destId="{F3A5837D-6195-DA44-8E07-5EAFE2B9461D}" srcOrd="1" destOrd="0" parTransId="{FB1C9E31-8D95-0240-A97C-40DD07DC9FB3}" sibTransId="{0372C3DA-F353-C94B-8E2E-CC717BD6D1B3}"/>
    <dgm:cxn modelId="{819FF092-D38A-084F-B2B8-BF657D6EA84A}" type="presOf" srcId="{602735D2-BD1F-2841-B450-678C34CF78C8}" destId="{52F45282-CBBE-C44F-B028-8A26A4167194}" srcOrd="0" destOrd="0" presId="urn:microsoft.com/office/officeart/2005/8/layout/venn1"/>
    <dgm:cxn modelId="{5E4E85D0-AFA7-3B4A-9010-D354B65FF616}" srcId="{73A4E77E-3683-9A4A-8757-E2DEAE56286A}" destId="{602735D2-BD1F-2841-B450-678C34CF78C8}" srcOrd="3" destOrd="0" parTransId="{D1F9F45A-D833-8740-BF45-43AB33A707DC}" sibTransId="{747975BB-17D2-EA40-9B14-44ABD4C8594F}"/>
    <dgm:cxn modelId="{F08C0AD5-C97D-7645-B99A-95382684892B}" srcId="{73A4E77E-3683-9A4A-8757-E2DEAE56286A}" destId="{DA296122-3684-0640-A40F-5B9E20D3C73C}" srcOrd="2" destOrd="0" parTransId="{11BDCD1E-184C-904F-A2F5-54CE72B244BB}" sibTransId="{B1E14675-213B-8340-8ACF-1FC1CD45826A}"/>
    <dgm:cxn modelId="{1FC17BD7-C372-7B43-91F7-98A2CFF6EA3D}" type="presOf" srcId="{F3A5837D-6195-DA44-8E07-5EAFE2B9461D}" destId="{54CDB392-20E5-9F4B-B8AF-24B02949A524}" srcOrd="0" destOrd="0" presId="urn:microsoft.com/office/officeart/2005/8/layout/venn1"/>
    <dgm:cxn modelId="{E658DBE1-D0B1-5442-BFB1-B63751DD1EDE}" srcId="{73A4E77E-3683-9A4A-8757-E2DEAE56286A}" destId="{7C848B14-C44D-C246-8545-D57326E54A2E}" srcOrd="4" destOrd="0" parTransId="{707E02C6-562F-8E4C-85CA-D88014B79365}" sibTransId="{D960BC00-12D5-8743-96BB-E1BA041F4637}"/>
    <dgm:cxn modelId="{76CBA20D-D656-D041-B972-3120A19C95B4}" type="presParOf" srcId="{54463A0D-BE56-BC4D-855B-D180EC343F10}" destId="{9E0DF558-4165-D34E-8412-15863076B690}" srcOrd="0" destOrd="0" presId="urn:microsoft.com/office/officeart/2005/8/layout/venn1"/>
    <dgm:cxn modelId="{D3CAD24D-2A93-BA45-A1E0-38C89D894040}" type="presParOf" srcId="{54463A0D-BE56-BC4D-855B-D180EC343F10}" destId="{0DC906FF-4410-1244-A8AA-C3F2D70AD9B0}" srcOrd="1" destOrd="0" presId="urn:microsoft.com/office/officeart/2005/8/layout/venn1"/>
    <dgm:cxn modelId="{1DFE8790-C11B-344A-B2EA-1378570E47D8}" type="presParOf" srcId="{54463A0D-BE56-BC4D-855B-D180EC343F10}" destId="{CB69501A-B6D4-1045-86A3-A3710CC7D5C8}" srcOrd="2" destOrd="0" presId="urn:microsoft.com/office/officeart/2005/8/layout/venn1"/>
    <dgm:cxn modelId="{D7F77C5B-127B-1143-8CEF-5CD612E36C19}" type="presParOf" srcId="{54463A0D-BE56-BC4D-855B-D180EC343F10}" destId="{54CDB392-20E5-9F4B-B8AF-24B02949A524}" srcOrd="3" destOrd="0" presId="urn:microsoft.com/office/officeart/2005/8/layout/venn1"/>
    <dgm:cxn modelId="{E01C814B-4832-2747-8667-6527773D29D9}" type="presParOf" srcId="{54463A0D-BE56-BC4D-855B-D180EC343F10}" destId="{5D871306-D1E4-494A-9530-AD202D02C70D}" srcOrd="4" destOrd="0" presId="urn:microsoft.com/office/officeart/2005/8/layout/venn1"/>
    <dgm:cxn modelId="{38DA2529-022A-114C-8065-6D2B632C8D14}" type="presParOf" srcId="{54463A0D-BE56-BC4D-855B-D180EC343F10}" destId="{2A12641D-6D01-964D-9E25-2C6CFEB59DBE}" srcOrd="5" destOrd="0" presId="urn:microsoft.com/office/officeart/2005/8/layout/venn1"/>
    <dgm:cxn modelId="{5A60182A-A521-E743-99CD-2D26434F9D04}" type="presParOf" srcId="{54463A0D-BE56-BC4D-855B-D180EC343F10}" destId="{99C45125-341F-1449-BEE0-5F5D0265EDF2}" srcOrd="6" destOrd="0" presId="urn:microsoft.com/office/officeart/2005/8/layout/venn1"/>
    <dgm:cxn modelId="{CBAFA6D7-5D4E-DE47-AC60-4D2ED7D28902}" type="presParOf" srcId="{54463A0D-BE56-BC4D-855B-D180EC343F10}" destId="{52F45282-CBBE-C44F-B028-8A26A4167194}" srcOrd="7" destOrd="0" presId="urn:microsoft.com/office/officeart/2005/8/layout/venn1"/>
    <dgm:cxn modelId="{A586DBA7-8126-3C47-8E96-235CE08AF80F}" type="presParOf" srcId="{54463A0D-BE56-BC4D-855B-D180EC343F10}" destId="{8C4C5D7F-D0D1-DB4B-B4C3-AB62DB437145}" srcOrd="8" destOrd="0" presId="urn:microsoft.com/office/officeart/2005/8/layout/venn1"/>
    <dgm:cxn modelId="{01E58FA4-7F48-334C-84A2-55FE86483E6F}" type="presParOf" srcId="{54463A0D-BE56-BC4D-855B-D180EC343F10}" destId="{72DC09D1-A672-554C-8C9B-FF827A4D439A}"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DF558-4165-D34E-8412-15863076B690}">
      <dsp:nvSpPr>
        <dsp:cNvPr id="0" name=""/>
        <dsp:cNvSpPr/>
      </dsp:nvSpPr>
      <dsp:spPr>
        <a:xfrm>
          <a:off x="3856407" y="1617026"/>
          <a:ext cx="1985821" cy="1985821"/>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DC906FF-4410-1244-A8AA-C3F2D70AD9B0}">
      <dsp:nvSpPr>
        <dsp:cNvPr id="0" name=""/>
        <dsp:cNvSpPr/>
      </dsp:nvSpPr>
      <dsp:spPr>
        <a:xfrm>
          <a:off x="3697541" y="0"/>
          <a:ext cx="2303553" cy="133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fr-FR" sz="3100" kern="1200" dirty="0"/>
            <a:t>Identité de genre</a:t>
          </a:r>
        </a:p>
      </dsp:txBody>
      <dsp:txXfrm>
        <a:off x="3697541" y="0"/>
        <a:ext cx="2303553" cy="1333337"/>
      </dsp:txXfrm>
    </dsp:sp>
    <dsp:sp modelId="{CB69501A-B6D4-1045-86A3-A3710CC7D5C8}">
      <dsp:nvSpPr>
        <dsp:cNvPr id="0" name=""/>
        <dsp:cNvSpPr/>
      </dsp:nvSpPr>
      <dsp:spPr>
        <a:xfrm>
          <a:off x="4611813" y="2165680"/>
          <a:ext cx="1985821" cy="1985821"/>
        </a:xfrm>
        <a:prstGeom prst="ellipse">
          <a:avLst/>
        </a:prstGeom>
        <a:solidFill>
          <a:schemeClr val="accent2">
            <a:alpha val="50000"/>
            <a:hueOff val="-361550"/>
            <a:satOff val="-2481"/>
            <a:lumOff val="12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CDB392-20E5-9F4B-B8AF-24B02949A524}">
      <dsp:nvSpPr>
        <dsp:cNvPr id="0" name=""/>
        <dsp:cNvSpPr/>
      </dsp:nvSpPr>
      <dsp:spPr>
        <a:xfrm>
          <a:off x="6755707" y="1758870"/>
          <a:ext cx="2065254" cy="1446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fr-FR" sz="3100" kern="1200" dirty="0"/>
            <a:t>Orientation sexuelle</a:t>
          </a:r>
        </a:p>
      </dsp:txBody>
      <dsp:txXfrm>
        <a:off x="6755707" y="1758870"/>
        <a:ext cx="2065254" cy="1446813"/>
      </dsp:txXfrm>
    </dsp:sp>
    <dsp:sp modelId="{5D871306-D1E4-494A-9530-AD202D02C70D}">
      <dsp:nvSpPr>
        <dsp:cNvPr id="0" name=""/>
        <dsp:cNvSpPr/>
      </dsp:nvSpPr>
      <dsp:spPr>
        <a:xfrm>
          <a:off x="4323472" y="3054194"/>
          <a:ext cx="1985821" cy="1985821"/>
        </a:xfrm>
        <a:prstGeom prst="ellipse">
          <a:avLst/>
        </a:prstGeom>
        <a:solidFill>
          <a:schemeClr val="accent2">
            <a:alpha val="50000"/>
            <a:hueOff val="-723100"/>
            <a:satOff val="-4962"/>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A12641D-6D01-964D-9E25-2C6CFEB59DBE}">
      <dsp:nvSpPr>
        <dsp:cNvPr id="0" name=""/>
        <dsp:cNvSpPr/>
      </dsp:nvSpPr>
      <dsp:spPr>
        <a:xfrm>
          <a:off x="6437975" y="4226963"/>
          <a:ext cx="2065254" cy="1446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fr-FR" sz="3100" kern="1200" dirty="0"/>
            <a:t>Classe sociale</a:t>
          </a:r>
        </a:p>
      </dsp:txBody>
      <dsp:txXfrm>
        <a:off x="6437975" y="4226963"/>
        <a:ext cx="2065254" cy="1446813"/>
      </dsp:txXfrm>
    </dsp:sp>
    <dsp:sp modelId="{99C45125-341F-1449-BEE0-5F5D0265EDF2}">
      <dsp:nvSpPr>
        <dsp:cNvPr id="0" name=""/>
        <dsp:cNvSpPr/>
      </dsp:nvSpPr>
      <dsp:spPr>
        <a:xfrm>
          <a:off x="3389341" y="3054194"/>
          <a:ext cx="1985821" cy="1985821"/>
        </a:xfrm>
        <a:prstGeom prst="ellipse">
          <a:avLst/>
        </a:prstGeom>
        <a:solidFill>
          <a:schemeClr val="accent2">
            <a:alpha val="50000"/>
            <a:hueOff val="-1084650"/>
            <a:satOff val="-7443"/>
            <a:lumOff val="3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F45282-CBBE-C44F-B028-8A26A4167194}">
      <dsp:nvSpPr>
        <dsp:cNvPr id="0" name=""/>
        <dsp:cNvSpPr/>
      </dsp:nvSpPr>
      <dsp:spPr>
        <a:xfrm>
          <a:off x="1195405" y="4226963"/>
          <a:ext cx="2065254" cy="1446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fr-FR" sz="3100" kern="1200" dirty="0"/>
            <a:t>Origine</a:t>
          </a:r>
        </a:p>
      </dsp:txBody>
      <dsp:txXfrm>
        <a:off x="1195405" y="4226963"/>
        <a:ext cx="2065254" cy="1446813"/>
      </dsp:txXfrm>
    </dsp:sp>
    <dsp:sp modelId="{8C4C5D7F-D0D1-DB4B-B4C3-AB62DB437145}">
      <dsp:nvSpPr>
        <dsp:cNvPr id="0" name=""/>
        <dsp:cNvSpPr/>
      </dsp:nvSpPr>
      <dsp:spPr>
        <a:xfrm>
          <a:off x="3101000" y="2165680"/>
          <a:ext cx="1985821" cy="1985821"/>
        </a:xfrm>
        <a:prstGeom prst="ellipse">
          <a:avLst/>
        </a:prstGeom>
        <a:solidFill>
          <a:schemeClr val="accent2">
            <a:alpha val="50000"/>
            <a:hueOff val="-1446200"/>
            <a:satOff val="-9924"/>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2DC09D1-A672-554C-8C9B-FF827A4D439A}">
      <dsp:nvSpPr>
        <dsp:cNvPr id="0" name=""/>
        <dsp:cNvSpPr/>
      </dsp:nvSpPr>
      <dsp:spPr>
        <a:xfrm>
          <a:off x="877674" y="1758870"/>
          <a:ext cx="2065254" cy="14468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fr-FR" sz="3100" kern="1200" dirty="0"/>
            <a:t>Age</a:t>
          </a:r>
        </a:p>
      </dsp:txBody>
      <dsp:txXfrm>
        <a:off x="877674" y="1758870"/>
        <a:ext cx="2065254" cy="14468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A96C2-7BE8-3A48-AC4D-737CDB2B3647}" type="datetimeFigureOut">
              <a:rPr lang="fr-FR" smtClean="0"/>
              <a:t>26/01/2023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9C6A4-4140-C14A-83BE-D53491512FF3}" type="slidenum">
              <a:rPr lang="fr-FR" smtClean="0"/>
              <a:t>‹N°›</a:t>
            </a:fld>
            <a:endParaRPr lang="fr-FR"/>
          </a:p>
        </p:txBody>
      </p:sp>
    </p:spTree>
    <p:extLst>
      <p:ext uri="{BB962C8B-B14F-4D97-AF65-F5344CB8AC3E}">
        <p14:creationId xmlns:p14="http://schemas.microsoft.com/office/powerpoint/2010/main" val="45426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sz="1200" b="1" i="0" u="none" strike="noStrike" cap="none" spc="0">
                <a:solidFill>
                  <a:schemeClr val="tx1"/>
                </a:solidFill>
                <a:latin typeface="Arial"/>
                <a:ea typeface="Arial"/>
                <a:cs typeface="Arial"/>
              </a:rPr>
              <a:t>Initiatives LBT+ initiées en région :</a:t>
            </a:r>
            <a:endParaRPr sz="1200"/>
          </a:p>
          <a:p>
            <a:pPr>
              <a:defRPr/>
            </a:pPr>
            <a:r>
              <a:rPr lang="fr-FR" sz="1200" b="0" i="0" u="none" strike="noStrike" cap="none" spc="0">
                <a:solidFill>
                  <a:schemeClr val="tx1"/>
                </a:solidFill>
                <a:latin typeface="Arial"/>
                <a:ea typeface="Arial"/>
                <a:cs typeface="Arial"/>
              </a:rPr>
              <a:t>Lille, Rennes, Marseille, Grenoble (PF), antenne « </a:t>
            </a:r>
            <a:r>
              <a:rPr lang="fr-FR" sz="1200" b="0" i="0" u="none" strike="noStrike" cap="none" spc="0">
                <a:solidFill>
                  <a:schemeClr val="accent6">
                    <a:lumMod val="50000"/>
                  </a:schemeClr>
                </a:solidFill>
                <a:latin typeface="Arial"/>
                <a:ea typeface="Arial"/>
                <a:cs typeface="Arial"/>
              </a:rPr>
              <a:t>construite </a:t>
            </a:r>
            <a:r>
              <a:rPr lang="fr-FR" sz="1200" b="1" i="0" u="none" strike="noStrike" cap="none" spc="0">
                <a:solidFill>
                  <a:schemeClr val="accent6">
                    <a:lumMod val="50000"/>
                  </a:schemeClr>
                </a:solidFill>
                <a:latin typeface="Arial"/>
                <a:ea typeface="Arial"/>
                <a:cs typeface="Arial"/>
              </a:rPr>
              <a:t>en opposition à l'antenne de Paris</a:t>
            </a:r>
            <a:r>
              <a:rPr lang="fr-FR" sz="1200" b="0" i="0" u="none" strike="noStrike" cap="none" spc="0">
                <a:solidFill>
                  <a:schemeClr val="accent6">
                    <a:lumMod val="50000"/>
                  </a:schemeClr>
                </a:solidFill>
                <a:latin typeface="Arial"/>
                <a:ea typeface="Arial"/>
                <a:cs typeface="Arial"/>
              </a:rPr>
              <a:t> au départ. » (Sam, </a:t>
            </a:r>
            <a:r>
              <a:rPr lang="fr-FR" sz="1200" b="0" i="0" u="none" strike="noStrike" cap="none" spc="0">
                <a:solidFill>
                  <a:schemeClr val="accent6">
                    <a:lumMod val="50000"/>
                  </a:schemeClr>
                </a:solidFill>
                <a:latin typeface="Abyssinica SIL"/>
                <a:ea typeface="Abyssinica SIL"/>
                <a:cs typeface="Abyssinica SIL"/>
              </a:rPr>
              <a:t>~</a:t>
            </a:r>
            <a:r>
              <a:rPr lang="fr-FR" sz="1200" b="0" i="0" u="none" strike="noStrike" cap="none" spc="0">
                <a:solidFill>
                  <a:schemeClr val="accent6">
                    <a:lumMod val="50000"/>
                  </a:schemeClr>
                </a:solidFill>
                <a:latin typeface="Arial"/>
                <a:ea typeface="Arial"/>
                <a:cs typeface="Arial"/>
              </a:rPr>
              <a:t>30 ans, bénévole associatif, Sud ouest)</a:t>
            </a:r>
            <a:endParaRPr sz="1200"/>
          </a:p>
        </p:txBody>
      </p:sp>
      <p:sp>
        <p:nvSpPr>
          <p:cNvPr id="4"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99205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002BC62-12F2-0D4E-B7D1-28E9CBAF07D3}"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246332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16D4660-4316-E440-8916-E42820BA4934}"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8341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C2E45B6B-D863-3B4B-8883-BB00D86BF7B0}"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35B0297-380B-574F-A2C9-88C831683AD4}"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62015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C2696EA-895D-2649-AE68-1B268F73730B}"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1076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230D7CD-91F1-B243-9CE0-15B24AF2F179}"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346701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535CC32-0EAF-BB43-BC87-087592C189B5}"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279219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62ECFC8-4586-554D-B843-9E8146152EAE}"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50361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FB82F4D-F837-9642-A4F1-598773D0CD8B}"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72224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C1D5705A-814E-4048-9B2C-849F026D4680}" type="datetime1">
              <a:rPr lang="fr-FR" smtClean="0"/>
              <a:t>26/01/2023</a:t>
            </a:fld>
            <a:endParaRPr lang="fr-FR"/>
          </a:p>
        </p:txBody>
      </p:sp>
      <p:sp>
        <p:nvSpPr>
          <p:cNvPr id="5" name="Footer Placeholder 4"/>
          <p:cNvSpPr>
            <a:spLocks noGrp="1"/>
          </p:cNvSpPr>
          <p:nvPr>
            <p:ph type="ftr" sz="quarter" idx="11"/>
          </p:nvPr>
        </p:nvSpPr>
        <p:spPr/>
        <p:txBody>
          <a:bodyPr/>
          <a:lstStyle/>
          <a:p>
            <a:r>
              <a:rPr lang="fr-FR"/>
              <a:t>VIROLE - santé minorités sexuelles et de genre</a:t>
            </a:r>
          </a:p>
        </p:txBody>
      </p:sp>
      <p:sp>
        <p:nvSpPr>
          <p:cNvPr id="6" name="Slide Number Placeholder 5"/>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96947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ABB4F6DE-DD7C-E240-958C-C7E529602A92}" type="datetime1">
              <a:rPr lang="fr-FR" smtClean="0"/>
              <a:t>26/01/2023</a:t>
            </a:fld>
            <a:endParaRPr lang="fr-FR"/>
          </a:p>
        </p:txBody>
      </p:sp>
      <p:sp>
        <p:nvSpPr>
          <p:cNvPr id="6" name="Footer Placeholder 5"/>
          <p:cNvSpPr>
            <a:spLocks noGrp="1"/>
          </p:cNvSpPr>
          <p:nvPr>
            <p:ph type="ftr" sz="quarter" idx="11"/>
          </p:nvPr>
        </p:nvSpPr>
        <p:spPr/>
        <p:txBody>
          <a:bodyPr/>
          <a:lstStyle/>
          <a:p>
            <a:r>
              <a:rPr lang="fr-FR"/>
              <a:t>VIROLE - santé minorités sexuelles et de genre</a:t>
            </a:r>
          </a:p>
        </p:txBody>
      </p:sp>
      <p:sp>
        <p:nvSpPr>
          <p:cNvPr id="7" name="Slide Number Placeholder 6"/>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55415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7569221-086E-ED4F-AD2E-1BD55FF42190}" type="datetime1">
              <a:rPr lang="fr-FR" smtClean="0"/>
              <a:t>26/01/2023</a:t>
            </a:fld>
            <a:endParaRPr lang="fr-FR"/>
          </a:p>
        </p:txBody>
      </p:sp>
      <p:sp>
        <p:nvSpPr>
          <p:cNvPr id="8" name="Footer Placeholder 7"/>
          <p:cNvSpPr>
            <a:spLocks noGrp="1"/>
          </p:cNvSpPr>
          <p:nvPr>
            <p:ph type="ftr" sz="quarter" idx="11"/>
          </p:nvPr>
        </p:nvSpPr>
        <p:spPr/>
        <p:txBody>
          <a:bodyPr/>
          <a:lstStyle/>
          <a:p>
            <a:r>
              <a:rPr lang="fr-FR"/>
              <a:t>VIROLE - santé minorités sexuelles et de genre</a:t>
            </a:r>
          </a:p>
        </p:txBody>
      </p:sp>
      <p:sp>
        <p:nvSpPr>
          <p:cNvPr id="9" name="Slide Number Placeholder 8"/>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13848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52DDAAE-C007-2645-B850-DE527227DB47}" type="datetime1">
              <a:rPr lang="fr-FR" smtClean="0"/>
              <a:t>26/01/2023</a:t>
            </a:fld>
            <a:endParaRPr lang="fr-FR"/>
          </a:p>
        </p:txBody>
      </p:sp>
      <p:sp>
        <p:nvSpPr>
          <p:cNvPr id="4" name="Footer Placeholder 3"/>
          <p:cNvSpPr>
            <a:spLocks noGrp="1"/>
          </p:cNvSpPr>
          <p:nvPr>
            <p:ph type="ftr" sz="quarter" idx="11"/>
          </p:nvPr>
        </p:nvSpPr>
        <p:spPr/>
        <p:txBody>
          <a:bodyPr/>
          <a:lstStyle/>
          <a:p>
            <a:r>
              <a:rPr lang="fr-FR"/>
              <a:t>VIROLE - santé minorités sexuelles et de genre</a:t>
            </a:r>
          </a:p>
        </p:txBody>
      </p:sp>
      <p:sp>
        <p:nvSpPr>
          <p:cNvPr id="5" name="Slide Number Placeholder 4"/>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9955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36758-2680-B34B-A3E1-DC5EBD6F34DE}" type="datetime1">
              <a:rPr lang="fr-FR" smtClean="0"/>
              <a:t>26/01/2023</a:t>
            </a:fld>
            <a:endParaRPr lang="fr-FR"/>
          </a:p>
        </p:txBody>
      </p:sp>
      <p:sp>
        <p:nvSpPr>
          <p:cNvPr id="3" name="Footer Placeholder 2"/>
          <p:cNvSpPr>
            <a:spLocks noGrp="1"/>
          </p:cNvSpPr>
          <p:nvPr>
            <p:ph type="ftr" sz="quarter" idx="11"/>
          </p:nvPr>
        </p:nvSpPr>
        <p:spPr/>
        <p:txBody>
          <a:bodyPr/>
          <a:lstStyle/>
          <a:p>
            <a:r>
              <a:rPr lang="fr-FR"/>
              <a:t>VIROLE - santé minorités sexuelles et de genre</a:t>
            </a:r>
          </a:p>
        </p:txBody>
      </p:sp>
      <p:sp>
        <p:nvSpPr>
          <p:cNvPr id="4" name="Slide Number Placeholder 3"/>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34994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ADAFB1-364F-B044-AF40-D1AB0489FCD1}" type="datetime1">
              <a:rPr lang="fr-FR" smtClean="0"/>
              <a:t>26/01/2023</a:t>
            </a:fld>
            <a:endParaRPr lang="fr-FR"/>
          </a:p>
        </p:txBody>
      </p:sp>
      <p:sp>
        <p:nvSpPr>
          <p:cNvPr id="6" name="Footer Placeholder 5"/>
          <p:cNvSpPr>
            <a:spLocks noGrp="1"/>
          </p:cNvSpPr>
          <p:nvPr>
            <p:ph type="ftr" sz="quarter" idx="11"/>
          </p:nvPr>
        </p:nvSpPr>
        <p:spPr/>
        <p:txBody>
          <a:bodyPr/>
          <a:lstStyle/>
          <a:p>
            <a:r>
              <a:rPr lang="fr-FR"/>
              <a:t>VIROLE - santé minorités sexuelles et de genre</a:t>
            </a:r>
          </a:p>
        </p:txBody>
      </p:sp>
      <p:sp>
        <p:nvSpPr>
          <p:cNvPr id="7" name="Slide Number Placeholder 6"/>
          <p:cNvSpPr>
            <a:spLocks noGrp="1"/>
          </p:cNvSpPr>
          <p:nvPr>
            <p:ph type="sldNum" sz="quarter" idx="12"/>
          </p:nvPr>
        </p:nvSpPr>
        <p:spPr/>
        <p:txBody>
          <a:bodyPr/>
          <a:lstStyle/>
          <a:p>
            <a:fld id="{259399B4-0232-7244-ABA0-09E675CF5EB7}" type="slidenum">
              <a:rPr lang="fr-FR" smtClean="0"/>
              <a:t>‹N°›</a:t>
            </a:fld>
            <a:endParaRPr lang="fr-FR"/>
          </a:p>
        </p:txBody>
      </p:sp>
    </p:spTree>
    <p:extLst>
      <p:ext uri="{BB962C8B-B14F-4D97-AF65-F5344CB8AC3E}">
        <p14:creationId xmlns:p14="http://schemas.microsoft.com/office/powerpoint/2010/main" val="384092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6" name="Footer Placeholder 5"/>
          <p:cNvSpPr>
            <a:spLocks noGrp="1"/>
          </p:cNvSpPr>
          <p:nvPr>
            <p:ph type="ftr" sz="quarter" idx="11"/>
          </p:nvPr>
        </p:nvSpPr>
        <p:spPr/>
        <p:txBody>
          <a:bodyPr/>
          <a:lstStyle/>
          <a:p>
            <a:r>
              <a:rPr lang="fr-FR"/>
              <a:t>VIROLE - santé minorités sexuelles et de genre</a:t>
            </a:r>
          </a:p>
        </p:txBody>
      </p:sp>
      <p:sp>
        <p:nvSpPr>
          <p:cNvPr id="7" name="Slide Number Placeholder 6"/>
          <p:cNvSpPr>
            <a:spLocks noGrp="1"/>
          </p:cNvSpPr>
          <p:nvPr>
            <p:ph type="sldNum" sz="quarter" idx="12"/>
          </p:nvPr>
        </p:nvSpPr>
        <p:spPr/>
        <p:txBody>
          <a:bodyPr/>
          <a:lstStyle/>
          <a:p>
            <a:fld id="{259399B4-0232-7244-ABA0-09E675CF5EB7}" type="slidenum">
              <a:rPr lang="fr-FR" smtClean="0"/>
              <a:t>‹N°›</a:t>
            </a:fld>
            <a:endParaRPr lang="fr-FR"/>
          </a:p>
        </p:txBody>
      </p:sp>
      <p:sp>
        <p:nvSpPr>
          <p:cNvPr id="5" name="Date Placeholder 4"/>
          <p:cNvSpPr>
            <a:spLocks noGrp="1"/>
          </p:cNvSpPr>
          <p:nvPr>
            <p:ph type="dt" sz="half" idx="10"/>
          </p:nvPr>
        </p:nvSpPr>
        <p:spPr/>
        <p:txBody>
          <a:bodyPr/>
          <a:lstStyle/>
          <a:p>
            <a:fld id="{BB47760B-A653-BF4E-B69A-8CB0C69F82AE}" type="datetime1">
              <a:rPr lang="fr-FR" smtClean="0"/>
              <a:t>26/01/2023</a:t>
            </a:fld>
            <a:endParaRPr lang="fr-FR"/>
          </a:p>
        </p:txBody>
      </p:sp>
    </p:spTree>
    <p:extLst>
      <p:ext uri="{BB962C8B-B14F-4D97-AF65-F5344CB8AC3E}">
        <p14:creationId xmlns:p14="http://schemas.microsoft.com/office/powerpoint/2010/main" val="75933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CBDCE6-0428-374C-867A-628C86D06C20}" type="datetime1">
              <a:rPr lang="fr-FR" smtClean="0"/>
              <a:t>26/01/2023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VIROLE - santé minorités sexuelles et de genre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9399B4-0232-7244-ABA0-09E675CF5EB7}" type="slidenum">
              <a:rPr lang="fr-FR" smtClean="0"/>
              <a:t>‹N°›</a:t>
            </a:fld>
            <a:endParaRPr lang="fr-FR"/>
          </a:p>
        </p:txBody>
      </p:sp>
    </p:spTree>
    <p:extLst>
      <p:ext uri="{BB962C8B-B14F-4D97-AF65-F5344CB8AC3E}">
        <p14:creationId xmlns:p14="http://schemas.microsoft.com/office/powerpoint/2010/main" val="22418226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antecolgbti.hypothese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ouisevirole.com/" TargetMode="External"/><Relationship Id="rId2" Type="http://schemas.openxmlformats.org/officeDocument/2006/relationships/hyperlink" Target="https://santecolgbti.hypotheses.org/" TargetMode="External"/><Relationship Id="rId1" Type="http://schemas.openxmlformats.org/officeDocument/2006/relationships/slideLayout" Target="../slideLayouts/slideLayout2.xml"/><Relationship Id="rId4" Type="http://schemas.openxmlformats.org/officeDocument/2006/relationships/hyperlink" Target="mailto:Louise.virole@sciencespo.f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ongchamp.lespot.org/" TargetMode="External"/><Relationship Id="rId2" Type="http://schemas.openxmlformats.org/officeDocument/2006/relationships/hyperlink" Target="https://www.checkpointparis.org/" TargetMode="External"/><Relationship Id="rId1" Type="http://schemas.openxmlformats.org/officeDocument/2006/relationships/slideLayout" Target="../slideLayouts/slideLayout2.xml"/><Relationship Id="rId5" Type="http://schemas.openxmlformats.org/officeDocument/2006/relationships/hyperlink" Target="https://c2s-legriffon.fr/" TargetMode="External"/><Relationship Id="rId4" Type="http://schemas.openxmlformats.org/officeDocument/2006/relationships/hyperlink" Target="https://www.facebook.com/LeSpotMontpellie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usantetrans.fr/formations/" TargetMode="External"/><Relationship Id="rId2" Type="http://schemas.openxmlformats.org/officeDocument/2006/relationships/hyperlink" Target="https://espacesantetrans.fr/activites/formations-a-destination-des-professionnel%c2%b7le%c2%b7s-de-sant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ia-oiifrance.org/programme-de-formation-2023-du-cia-oii-franc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idaction.org/guide-la-sante-psychique-chez-les-lgbt" TargetMode="External"/><Relationship Id="rId2" Type="http://schemas.openxmlformats.org/officeDocument/2006/relationships/hyperlink" Target="https://www.lecrips-idf.net/presse/save-date-27-05-21-un-guide-pour-ameliorer-la-prise-en-charge-des-personnes-lgbtq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15F92-94E1-5043-9116-4FF44FFB5F81}"/>
              </a:ext>
            </a:extLst>
          </p:cNvPr>
          <p:cNvSpPr>
            <a:spLocks noGrp="1"/>
          </p:cNvSpPr>
          <p:nvPr>
            <p:ph type="ctrTitle"/>
          </p:nvPr>
        </p:nvSpPr>
        <p:spPr/>
        <p:txBody>
          <a:bodyPr/>
          <a:lstStyle/>
          <a:p>
            <a:r>
              <a:rPr lang="fr-FR" dirty="0"/>
              <a:t>Santé des minorités sexuelles et de genre</a:t>
            </a:r>
          </a:p>
        </p:txBody>
      </p:sp>
      <p:sp>
        <p:nvSpPr>
          <p:cNvPr id="3" name="Sous-titre 2">
            <a:extLst>
              <a:ext uri="{FF2B5EF4-FFF2-40B4-BE49-F238E27FC236}">
                <a16:creationId xmlns:a16="http://schemas.microsoft.com/office/drawing/2014/main" id="{574CEEB0-B3AB-D74F-B4D5-F64D7AF509F7}"/>
              </a:ext>
            </a:extLst>
          </p:cNvPr>
          <p:cNvSpPr>
            <a:spLocks noGrp="1"/>
          </p:cNvSpPr>
          <p:nvPr>
            <p:ph type="subTitle" idx="1"/>
          </p:nvPr>
        </p:nvSpPr>
        <p:spPr/>
        <p:txBody>
          <a:bodyPr/>
          <a:lstStyle/>
          <a:p>
            <a:r>
              <a:rPr lang="fr-FR" dirty="0"/>
              <a:t>Enseignante: Louise Virole</a:t>
            </a:r>
          </a:p>
        </p:txBody>
      </p:sp>
      <p:sp>
        <p:nvSpPr>
          <p:cNvPr id="4" name="ZoneTexte 3">
            <a:extLst>
              <a:ext uri="{FF2B5EF4-FFF2-40B4-BE49-F238E27FC236}">
                <a16:creationId xmlns:a16="http://schemas.microsoft.com/office/drawing/2014/main" id="{17ECE594-2240-AC42-ABC7-4E3DEF7BA5CA}"/>
              </a:ext>
            </a:extLst>
          </p:cNvPr>
          <p:cNvSpPr txBox="1"/>
          <p:nvPr/>
        </p:nvSpPr>
        <p:spPr>
          <a:xfrm>
            <a:off x="663677" y="5825613"/>
            <a:ext cx="6312310" cy="369332"/>
          </a:xfrm>
          <a:prstGeom prst="rect">
            <a:avLst/>
          </a:prstGeom>
          <a:noFill/>
        </p:spPr>
        <p:txBody>
          <a:bodyPr wrap="square" rtlCol="0">
            <a:spAutoFit/>
          </a:bodyPr>
          <a:lstStyle/>
          <a:p>
            <a:r>
              <a:rPr lang="fr-FR" dirty="0"/>
              <a:t>Université de Paris Cité – UE Genre &amp; Santé</a:t>
            </a:r>
          </a:p>
        </p:txBody>
      </p:sp>
    </p:spTree>
    <p:extLst>
      <p:ext uri="{BB962C8B-B14F-4D97-AF65-F5344CB8AC3E}">
        <p14:creationId xmlns:p14="http://schemas.microsoft.com/office/powerpoint/2010/main" val="214034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4398FF11-7767-0D42-A3DC-DECEEDCA166B}"/>
              </a:ext>
            </a:extLst>
          </p:cNvPr>
          <p:cNvPicPr>
            <a:picLocks noGrp="1" noChangeAspect="1"/>
          </p:cNvPicPr>
          <p:nvPr>
            <p:ph idx="1"/>
          </p:nvPr>
        </p:nvPicPr>
        <p:blipFill>
          <a:blip r:embed="rId2"/>
          <a:stretch>
            <a:fillRect/>
          </a:stretch>
        </p:blipFill>
        <p:spPr>
          <a:xfrm>
            <a:off x="1932067" y="-69232"/>
            <a:ext cx="6852169" cy="6927232"/>
          </a:xfrm>
        </p:spPr>
      </p:pic>
      <p:sp>
        <p:nvSpPr>
          <p:cNvPr id="5" name="Espace réservé du numéro de diapositive 4">
            <a:extLst>
              <a:ext uri="{FF2B5EF4-FFF2-40B4-BE49-F238E27FC236}">
                <a16:creationId xmlns:a16="http://schemas.microsoft.com/office/drawing/2014/main" id="{35BC1DCB-5ABA-EB49-B1FA-F1A969808173}"/>
              </a:ext>
            </a:extLst>
          </p:cNvPr>
          <p:cNvSpPr>
            <a:spLocks noGrp="1"/>
          </p:cNvSpPr>
          <p:nvPr>
            <p:ph type="sldNum" sz="quarter" idx="12"/>
          </p:nvPr>
        </p:nvSpPr>
        <p:spPr/>
        <p:txBody>
          <a:bodyPr/>
          <a:lstStyle/>
          <a:p>
            <a:fld id="{259399B4-0232-7244-ABA0-09E675CF5EB7}" type="slidenum">
              <a:rPr lang="fr-FR" smtClean="0"/>
              <a:t>10</a:t>
            </a:fld>
            <a:endParaRPr lang="fr-FR"/>
          </a:p>
        </p:txBody>
      </p:sp>
      <p:sp>
        <p:nvSpPr>
          <p:cNvPr id="8" name="Rectangle 7">
            <a:extLst>
              <a:ext uri="{FF2B5EF4-FFF2-40B4-BE49-F238E27FC236}">
                <a16:creationId xmlns:a16="http://schemas.microsoft.com/office/drawing/2014/main" id="{BDAB0F70-9186-644E-BD61-1ED95BC1B413}"/>
              </a:ext>
            </a:extLst>
          </p:cNvPr>
          <p:cNvSpPr/>
          <p:nvPr/>
        </p:nvSpPr>
        <p:spPr>
          <a:xfrm>
            <a:off x="9288905" y="2386945"/>
            <a:ext cx="2903095" cy="3970318"/>
          </a:xfrm>
          <a:prstGeom prst="rect">
            <a:avLst/>
          </a:prstGeom>
        </p:spPr>
        <p:txBody>
          <a:bodyPr wrap="square">
            <a:spAutoFit/>
          </a:bodyPr>
          <a:lstStyle/>
          <a:p>
            <a:pPr>
              <a:spcAft>
                <a:spcPts val="0"/>
              </a:spcAft>
            </a:pPr>
            <a:r>
              <a:rPr lang="fr-FR" b="1" dirty="0">
                <a:latin typeface="Garamond" panose="02020404030301010803" pitchFamily="18" charset="0"/>
                <a:ea typeface="Calibri" panose="020F0502020204030204" pitchFamily="34" charset="0"/>
                <a:cs typeface="Times New Roman" panose="02020603050405020304" pitchFamily="18" charset="0"/>
              </a:rPr>
              <a:t>SANTÉ MENTALE DES ADULTES SELON L’ORIENTATION SEXUELLE ET VIOLENCES SUBIES. RÉSULTATS DU BAROMÈTRE DE SANTÉ PUBLIQUE FRANCE 2017 F. El Khoury Lesueur, C. </a:t>
            </a:r>
            <a:r>
              <a:rPr lang="fr-FR" b="1" dirty="0" err="1">
                <a:latin typeface="Garamond" panose="02020404030301010803" pitchFamily="18" charset="0"/>
                <a:ea typeface="Calibri" panose="020F0502020204030204" pitchFamily="34" charset="0"/>
                <a:cs typeface="Times New Roman" panose="02020603050405020304" pitchFamily="18" charset="0"/>
              </a:rPr>
              <a:t>Léon</a:t>
            </a:r>
            <a:r>
              <a:rPr lang="fr-FR" b="1" dirty="0">
                <a:latin typeface="Garamond" panose="02020404030301010803" pitchFamily="18" charset="0"/>
                <a:ea typeface="Calibri" panose="020F0502020204030204" pitchFamily="34" charset="0"/>
                <a:cs typeface="Times New Roman" panose="02020603050405020304" pitchFamily="18" charset="0"/>
              </a:rPr>
              <a:t>, M. </a:t>
            </a:r>
            <a:r>
              <a:rPr lang="fr-FR" b="1" dirty="0" err="1">
                <a:latin typeface="Garamond" panose="02020404030301010803" pitchFamily="18" charset="0"/>
                <a:ea typeface="Calibri" panose="020F0502020204030204" pitchFamily="34" charset="0"/>
                <a:cs typeface="Times New Roman" panose="02020603050405020304" pitchFamily="18" charset="0"/>
              </a:rPr>
              <a:t>Heron</a:t>
            </a:r>
            <a:r>
              <a:rPr lang="fr-FR" b="1" dirty="0">
                <a:latin typeface="Garamond" panose="02020404030301010803" pitchFamily="18" charset="0"/>
                <a:ea typeface="Calibri" panose="020F0502020204030204" pitchFamily="34" charset="0"/>
                <a:cs typeface="Times New Roman" panose="02020603050405020304" pitchFamily="18" charset="0"/>
              </a:rPr>
              <a:t>, A. Sitbon, A. </a:t>
            </a:r>
            <a:r>
              <a:rPr lang="fr-FR" b="1" dirty="0" err="1">
                <a:latin typeface="Garamond" panose="02020404030301010803" pitchFamily="18" charset="0"/>
                <a:ea typeface="Calibri" panose="020F0502020204030204" pitchFamily="34" charset="0"/>
                <a:cs typeface="Times New Roman" panose="02020603050405020304" pitchFamily="18" charset="0"/>
              </a:rPr>
              <a:t>Velter</a:t>
            </a:r>
            <a:r>
              <a:rPr lang="fr-FR" b="1" dirty="0">
                <a:latin typeface="Garamond" panose="02020404030301010803" pitchFamily="18" charset="0"/>
                <a:ea typeface="Calibri" panose="020F0502020204030204" pitchFamily="34" charset="0"/>
                <a:cs typeface="Times New Roman" panose="02020603050405020304" pitchFamily="18" charset="0"/>
              </a:rPr>
              <a:t> et le groupe </a:t>
            </a:r>
            <a:r>
              <a:rPr lang="fr-FR" b="1" dirty="0" err="1">
                <a:latin typeface="Garamond" panose="02020404030301010803" pitchFamily="18" charset="0"/>
                <a:ea typeface="Calibri" panose="020F0502020204030204" pitchFamily="34" charset="0"/>
                <a:cs typeface="Times New Roman" panose="02020603050405020304" pitchFamily="18" charset="0"/>
              </a:rPr>
              <a:t>Baromètre</a:t>
            </a:r>
            <a:r>
              <a:rPr lang="fr-FR" b="1" dirty="0">
                <a:latin typeface="Garamond" panose="02020404030301010803" pitchFamily="18" charset="0"/>
                <a:ea typeface="Calibri" panose="020F0502020204030204" pitchFamily="34" charset="0"/>
                <a:cs typeface="Times New Roman" panose="02020603050405020304" pitchFamily="18" charset="0"/>
              </a:rPr>
              <a:t> de Santé publique France 2017</a:t>
            </a:r>
            <a:endParaRPr lang="fr-FR"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9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9EDD9-7547-0C43-BE19-4ACCB9A427A4}"/>
              </a:ext>
            </a:extLst>
          </p:cNvPr>
          <p:cNvSpPr>
            <a:spLocks noGrp="1"/>
          </p:cNvSpPr>
          <p:nvPr>
            <p:ph type="title"/>
          </p:nvPr>
        </p:nvSpPr>
        <p:spPr/>
        <p:txBody>
          <a:bodyPr/>
          <a:lstStyle/>
          <a:p>
            <a:r>
              <a:rPr lang="fr-FR" dirty="0"/>
              <a:t>2. Inégalités d’accès aux soins</a:t>
            </a:r>
          </a:p>
        </p:txBody>
      </p:sp>
      <p:sp>
        <p:nvSpPr>
          <p:cNvPr id="3" name="Espace réservé du contenu 2">
            <a:extLst>
              <a:ext uri="{FF2B5EF4-FFF2-40B4-BE49-F238E27FC236}">
                <a16:creationId xmlns:a16="http://schemas.microsoft.com/office/drawing/2014/main" id="{966A858F-8857-3943-BBA0-10D5F63916B7}"/>
              </a:ext>
            </a:extLst>
          </p:cNvPr>
          <p:cNvSpPr>
            <a:spLocks noGrp="1"/>
          </p:cNvSpPr>
          <p:nvPr>
            <p:ph idx="1"/>
          </p:nvPr>
        </p:nvSpPr>
        <p:spPr>
          <a:xfrm>
            <a:off x="488731" y="1576552"/>
            <a:ext cx="8923283" cy="5092261"/>
          </a:xfrm>
        </p:spPr>
        <p:txBody>
          <a:bodyPr>
            <a:normAutofit/>
          </a:bodyPr>
          <a:lstStyle/>
          <a:p>
            <a:pPr marL="457200" lvl="1" indent="0">
              <a:buNone/>
            </a:pPr>
            <a:r>
              <a:rPr lang="fr-FR" dirty="0"/>
              <a:t>Discriminations et violences au sein du système de santé:</a:t>
            </a:r>
          </a:p>
          <a:p>
            <a:pPr lvl="1"/>
            <a:r>
              <a:rPr lang="fr-FR" dirty="0"/>
              <a:t>Homophobie, </a:t>
            </a:r>
            <a:r>
              <a:rPr lang="fr-FR" dirty="0" err="1"/>
              <a:t>lesbophobie</a:t>
            </a:r>
            <a:r>
              <a:rPr lang="fr-FR" dirty="0"/>
              <a:t>, </a:t>
            </a:r>
            <a:r>
              <a:rPr lang="fr-FR" dirty="0" err="1"/>
              <a:t>biphophie</a:t>
            </a:r>
            <a:r>
              <a:rPr lang="fr-FR" dirty="0"/>
              <a:t> médicale:</a:t>
            </a:r>
          </a:p>
          <a:p>
            <a:pPr lvl="2"/>
            <a:r>
              <a:rPr lang="fr-FR" dirty="0"/>
              <a:t>Présomption d’hétérosexualité et biais de diagnostic</a:t>
            </a:r>
          </a:p>
          <a:p>
            <a:pPr marL="914400" lvl="2" indent="0">
              <a:buNone/>
            </a:pPr>
            <a:endParaRPr lang="fr-FR" dirty="0"/>
          </a:p>
          <a:p>
            <a:pPr lvl="1"/>
            <a:r>
              <a:rPr lang="fr-FR" dirty="0" err="1"/>
              <a:t>Transphobie</a:t>
            </a:r>
            <a:r>
              <a:rPr lang="fr-FR" dirty="0"/>
              <a:t> médicale:</a:t>
            </a:r>
          </a:p>
          <a:p>
            <a:pPr lvl="2"/>
            <a:r>
              <a:rPr lang="fr-FR" dirty="0"/>
              <a:t>Pratiques de </a:t>
            </a:r>
            <a:r>
              <a:rPr lang="fr-FR" dirty="0" err="1"/>
              <a:t>mégenrage</a:t>
            </a:r>
            <a:endParaRPr lang="fr-FR" dirty="0"/>
          </a:p>
          <a:p>
            <a:pPr lvl="2"/>
            <a:r>
              <a:rPr lang="fr-FR" dirty="0"/>
              <a:t>Inégalités d’accès aux traitements hormonaux et aux chirurgies</a:t>
            </a:r>
          </a:p>
          <a:p>
            <a:pPr lvl="2"/>
            <a:r>
              <a:rPr lang="fr-FR" dirty="0"/>
              <a:t>Les </a:t>
            </a:r>
            <a:r>
              <a:rPr lang="fr-FR" dirty="0" err="1"/>
              <a:t>mineur·es</a:t>
            </a:r>
            <a:r>
              <a:rPr lang="fr-FR" dirty="0"/>
              <a:t> trans face aux médecins</a:t>
            </a:r>
          </a:p>
          <a:p>
            <a:pPr lvl="2"/>
            <a:endParaRPr lang="fr-FR" dirty="0"/>
          </a:p>
          <a:p>
            <a:pPr lvl="1"/>
            <a:r>
              <a:rPr lang="fr-FR" dirty="0" err="1"/>
              <a:t>Intersexephobie</a:t>
            </a:r>
            <a:r>
              <a:rPr lang="fr-FR" dirty="0"/>
              <a:t> médicale:</a:t>
            </a:r>
          </a:p>
          <a:p>
            <a:pPr lvl="2"/>
            <a:r>
              <a:rPr lang="fr-FR" dirty="0"/>
              <a:t>Mutilations génitales sur enfants intersexes opérées par les médecins dès la naissance</a:t>
            </a:r>
          </a:p>
          <a:p>
            <a:pPr lvl="2"/>
            <a:r>
              <a:rPr lang="fr-FR" dirty="0"/>
              <a:t>Stérilisations sans consentement des </a:t>
            </a:r>
            <a:r>
              <a:rPr lang="fr-FR" dirty="0" err="1"/>
              <a:t>mineur·es</a:t>
            </a:r>
            <a:r>
              <a:rPr lang="fr-FR" dirty="0"/>
              <a:t> intersexes</a:t>
            </a:r>
          </a:p>
          <a:p>
            <a:pPr marL="914400" lvl="2"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18D8F0F0-0ADB-494D-BC12-5A467D0F3143}"/>
              </a:ext>
            </a:extLst>
          </p:cNvPr>
          <p:cNvSpPr>
            <a:spLocks noGrp="1"/>
          </p:cNvSpPr>
          <p:nvPr>
            <p:ph type="sldNum" sz="quarter" idx="12"/>
          </p:nvPr>
        </p:nvSpPr>
        <p:spPr/>
        <p:txBody>
          <a:bodyPr/>
          <a:lstStyle/>
          <a:p>
            <a:fld id="{259399B4-0232-7244-ABA0-09E675CF5EB7}" type="slidenum">
              <a:rPr lang="fr-FR" smtClean="0"/>
              <a:t>11</a:t>
            </a:fld>
            <a:endParaRPr lang="fr-FR"/>
          </a:p>
        </p:txBody>
      </p:sp>
      <p:sp>
        <p:nvSpPr>
          <p:cNvPr id="4" name="Rectangle 3">
            <a:extLst>
              <a:ext uri="{FF2B5EF4-FFF2-40B4-BE49-F238E27FC236}">
                <a16:creationId xmlns:a16="http://schemas.microsoft.com/office/drawing/2014/main" id="{80F6C24E-5633-7E42-BFAC-0645AFDC45C7}"/>
              </a:ext>
            </a:extLst>
          </p:cNvPr>
          <p:cNvSpPr/>
          <p:nvPr/>
        </p:nvSpPr>
        <p:spPr>
          <a:xfrm>
            <a:off x="9866456" y="5023595"/>
            <a:ext cx="2484208" cy="1200329"/>
          </a:xfrm>
          <a:prstGeom prst="rect">
            <a:avLst/>
          </a:prstGeom>
        </p:spPr>
        <p:txBody>
          <a:bodyPr wrap="square">
            <a:spAutoFit/>
          </a:bodyPr>
          <a:lstStyle/>
          <a:p>
            <a:r>
              <a:rPr lang="fr-FR" dirty="0">
                <a:solidFill>
                  <a:schemeClr val="bg1"/>
                </a:solidFill>
              </a:rPr>
              <a:t>A. </a:t>
            </a:r>
            <a:r>
              <a:rPr lang="fr-FR" dirty="0" err="1">
                <a:solidFill>
                  <a:schemeClr val="bg1"/>
                </a:solidFill>
              </a:rPr>
              <a:t>Alessandrin</a:t>
            </a:r>
            <a:r>
              <a:rPr lang="fr-FR" dirty="0">
                <a:solidFill>
                  <a:schemeClr val="bg1"/>
                </a:solidFill>
              </a:rPr>
              <a:t>, C. Reversé. La santé des mineurs trans en France. Soins, 2022</a:t>
            </a:r>
            <a:r>
              <a:rPr lang="fr-FR" dirty="0"/>
              <a:t>. </a:t>
            </a:r>
          </a:p>
        </p:txBody>
      </p:sp>
      <p:sp>
        <p:nvSpPr>
          <p:cNvPr id="6" name="ZoneTexte 5">
            <a:extLst>
              <a:ext uri="{FF2B5EF4-FFF2-40B4-BE49-F238E27FC236}">
                <a16:creationId xmlns:a16="http://schemas.microsoft.com/office/drawing/2014/main" id="{F6F58C76-ED29-7D4F-B5C3-F55429730981}"/>
              </a:ext>
            </a:extLst>
          </p:cNvPr>
          <p:cNvSpPr txBox="1"/>
          <p:nvPr/>
        </p:nvSpPr>
        <p:spPr>
          <a:xfrm>
            <a:off x="10112680" y="2868460"/>
            <a:ext cx="2237984" cy="1477328"/>
          </a:xfrm>
          <a:prstGeom prst="rect">
            <a:avLst/>
          </a:prstGeom>
          <a:noFill/>
        </p:spPr>
        <p:txBody>
          <a:bodyPr wrap="square" rtlCol="0">
            <a:spAutoFit/>
          </a:bodyPr>
          <a:lstStyle/>
          <a:p>
            <a:r>
              <a:rPr lang="fr-FR" dirty="0">
                <a:solidFill>
                  <a:schemeClr val="bg1"/>
                </a:solidFill>
              </a:rPr>
              <a:t>Rapport relatif à la santé et aux parcours de soins des personnes trans, janvier 2022</a:t>
            </a:r>
          </a:p>
        </p:txBody>
      </p:sp>
    </p:spTree>
    <p:extLst>
      <p:ext uri="{BB962C8B-B14F-4D97-AF65-F5344CB8AC3E}">
        <p14:creationId xmlns:p14="http://schemas.microsoft.com/office/powerpoint/2010/main" val="98673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557F0-13FF-1F4E-BC00-A08BB71A59AA}"/>
              </a:ext>
            </a:extLst>
          </p:cNvPr>
          <p:cNvSpPr>
            <a:spLocks noGrp="1"/>
          </p:cNvSpPr>
          <p:nvPr>
            <p:ph type="title"/>
          </p:nvPr>
        </p:nvSpPr>
        <p:spPr/>
        <p:txBody>
          <a:bodyPr/>
          <a:lstStyle/>
          <a:p>
            <a:r>
              <a:rPr lang="fr-FR" dirty="0"/>
              <a:t>3. Renoncement aux soins</a:t>
            </a:r>
          </a:p>
        </p:txBody>
      </p:sp>
      <p:sp>
        <p:nvSpPr>
          <p:cNvPr id="3" name="Espace réservé du contenu 2">
            <a:extLst>
              <a:ext uri="{FF2B5EF4-FFF2-40B4-BE49-F238E27FC236}">
                <a16:creationId xmlns:a16="http://schemas.microsoft.com/office/drawing/2014/main" id="{0E83DC5C-CBE6-7445-8240-3EC806330601}"/>
              </a:ext>
            </a:extLst>
          </p:cNvPr>
          <p:cNvSpPr>
            <a:spLocks noGrp="1"/>
          </p:cNvSpPr>
          <p:nvPr>
            <p:ph idx="1"/>
          </p:nvPr>
        </p:nvSpPr>
        <p:spPr>
          <a:xfrm>
            <a:off x="677334" y="1797982"/>
            <a:ext cx="8596668" cy="3880773"/>
          </a:xfrm>
        </p:spPr>
        <p:txBody>
          <a:bodyPr/>
          <a:lstStyle/>
          <a:p>
            <a:r>
              <a:rPr lang="fr-FR" dirty="0"/>
              <a:t>Pour éviter de subir violences et discriminations: stratégies de renoncement aux soins</a:t>
            </a:r>
          </a:p>
          <a:p>
            <a:r>
              <a:rPr lang="fr-FR" dirty="0"/>
              <a:t>Des populations qui se soignent – que la population générale:</a:t>
            </a:r>
          </a:p>
          <a:p>
            <a:pPr lvl="1"/>
            <a:r>
              <a:rPr lang="fr-FR" dirty="0"/>
              <a:t>Moins de dépistage: - de frottis chez les FSF que les FSH=&gt; + de risque de cancer du col de l’utérus</a:t>
            </a:r>
          </a:p>
          <a:p>
            <a:pPr lvl="1"/>
            <a:r>
              <a:rPr lang="fr-FR" dirty="0"/>
              <a:t>Moins de suivi médical tout au long de la vie: Les personnes intersexes ne vont pas chez le médecin =&gt; + de risques de santé</a:t>
            </a:r>
          </a:p>
        </p:txBody>
      </p:sp>
      <p:sp>
        <p:nvSpPr>
          <p:cNvPr id="7" name="Espace réservé du numéro de diapositive 6">
            <a:extLst>
              <a:ext uri="{FF2B5EF4-FFF2-40B4-BE49-F238E27FC236}">
                <a16:creationId xmlns:a16="http://schemas.microsoft.com/office/drawing/2014/main" id="{5CE90766-56D7-1D42-8087-477B644D45A0}"/>
              </a:ext>
            </a:extLst>
          </p:cNvPr>
          <p:cNvSpPr>
            <a:spLocks noGrp="1"/>
          </p:cNvSpPr>
          <p:nvPr>
            <p:ph type="sldNum" sz="quarter" idx="12"/>
          </p:nvPr>
        </p:nvSpPr>
        <p:spPr/>
        <p:txBody>
          <a:bodyPr/>
          <a:lstStyle/>
          <a:p>
            <a:fld id="{259399B4-0232-7244-ABA0-09E675CF5EB7}" type="slidenum">
              <a:rPr lang="fr-FR" smtClean="0"/>
              <a:t>12</a:t>
            </a:fld>
            <a:endParaRPr lang="fr-FR"/>
          </a:p>
        </p:txBody>
      </p:sp>
      <p:sp>
        <p:nvSpPr>
          <p:cNvPr id="4" name="ZoneTexte 3">
            <a:extLst>
              <a:ext uri="{FF2B5EF4-FFF2-40B4-BE49-F238E27FC236}">
                <a16:creationId xmlns:a16="http://schemas.microsoft.com/office/drawing/2014/main" id="{F6F8C841-1C71-634F-BF90-760C40B794E7}"/>
              </a:ext>
            </a:extLst>
          </p:cNvPr>
          <p:cNvSpPr txBox="1"/>
          <p:nvPr/>
        </p:nvSpPr>
        <p:spPr>
          <a:xfrm>
            <a:off x="875699" y="4521895"/>
            <a:ext cx="8398303" cy="646331"/>
          </a:xfrm>
          <a:prstGeom prst="rect">
            <a:avLst/>
          </a:prstGeom>
          <a:noFill/>
        </p:spPr>
        <p:txBody>
          <a:bodyPr wrap="square" rtlCol="0">
            <a:spAutoFit/>
          </a:bodyPr>
          <a:lstStyle/>
          <a:p>
            <a:pPr marL="285750" indent="-285750">
              <a:buFont typeface="Wingdings" pitchFamily="2" charset="2"/>
              <a:buChar char="Ø"/>
            </a:pPr>
            <a:r>
              <a:rPr lang="fr-FR" dirty="0"/>
              <a:t>Manque de données sur la santé lesbienne &amp; sur la santé des personnes intersexes</a:t>
            </a:r>
          </a:p>
        </p:txBody>
      </p:sp>
      <p:sp>
        <p:nvSpPr>
          <p:cNvPr id="5" name="Rectangle 4">
            <a:extLst>
              <a:ext uri="{FF2B5EF4-FFF2-40B4-BE49-F238E27FC236}">
                <a16:creationId xmlns:a16="http://schemas.microsoft.com/office/drawing/2014/main" id="{7B2BD099-61B6-6748-9DA2-0B8AC120ED2C}"/>
              </a:ext>
            </a:extLst>
          </p:cNvPr>
          <p:cNvSpPr/>
          <p:nvPr/>
        </p:nvSpPr>
        <p:spPr>
          <a:xfrm>
            <a:off x="1608485" y="5333855"/>
            <a:ext cx="6932730" cy="1200329"/>
          </a:xfrm>
          <a:prstGeom prst="rect">
            <a:avLst/>
          </a:prstGeom>
        </p:spPr>
        <p:txBody>
          <a:bodyPr wrap="square">
            <a:spAutoFit/>
          </a:bodyPr>
          <a:lstStyle/>
          <a:p>
            <a:r>
              <a:rPr lang="fr-FR" dirty="0">
                <a:latin typeface="Roboto"/>
              </a:rPr>
              <a:t>C. </a:t>
            </a:r>
            <a:r>
              <a:rPr lang="fr-FR" dirty="0" err="1">
                <a:latin typeface="Roboto"/>
              </a:rPr>
              <a:t>Genon</a:t>
            </a:r>
            <a:r>
              <a:rPr lang="fr-FR" dirty="0">
                <a:latin typeface="Roboto"/>
              </a:rPr>
              <a:t>, Ce. Chartrain et C. Delebarre, « Pour une promotion de la santé lesbienne : </a:t>
            </a:r>
            <a:r>
              <a:rPr lang="fr-FR" dirty="0" err="1">
                <a:latin typeface="Roboto"/>
              </a:rPr>
              <a:t>état</a:t>
            </a:r>
            <a:r>
              <a:rPr lang="fr-FR" dirty="0">
                <a:latin typeface="Roboto"/>
              </a:rPr>
              <a:t> des lieux des recherches, enjeux et propositions », </a:t>
            </a:r>
            <a:r>
              <a:rPr lang="fr-FR" i="1" dirty="0">
                <a:latin typeface="Roboto"/>
              </a:rPr>
              <a:t>Genre, </a:t>
            </a:r>
            <a:r>
              <a:rPr lang="fr-FR" i="1" dirty="0" err="1">
                <a:latin typeface="Roboto"/>
              </a:rPr>
              <a:t>sexualite</a:t>
            </a:r>
            <a:r>
              <a:rPr lang="fr-FR" i="1" dirty="0">
                <a:latin typeface="Roboto"/>
              </a:rPr>
              <a:t>́ &amp; </a:t>
            </a:r>
            <a:r>
              <a:rPr lang="fr-FR" i="1" dirty="0" err="1">
                <a:latin typeface="Roboto"/>
              </a:rPr>
              <a:t>sociéte</a:t>
            </a:r>
            <a:r>
              <a:rPr lang="fr-FR" i="1" dirty="0">
                <a:latin typeface="Roboto"/>
              </a:rPr>
              <a:t>́ </a:t>
            </a:r>
            <a:r>
              <a:rPr lang="fr-FR" dirty="0">
                <a:latin typeface="Roboto"/>
              </a:rPr>
              <a:t>[En ligne], 1 | </a:t>
            </a:r>
            <a:endParaRPr lang="fr-FR" dirty="0"/>
          </a:p>
          <a:p>
            <a:r>
              <a:rPr lang="fr-FR" dirty="0">
                <a:latin typeface="Roboto"/>
              </a:rPr>
              <a:t>Printemps 2009</a:t>
            </a:r>
            <a:endParaRPr lang="fr-FR" dirty="0"/>
          </a:p>
        </p:txBody>
      </p:sp>
    </p:spTree>
    <p:extLst>
      <p:ext uri="{BB962C8B-B14F-4D97-AF65-F5344CB8AC3E}">
        <p14:creationId xmlns:p14="http://schemas.microsoft.com/office/powerpoint/2010/main" val="19586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FF09E-E3B3-604B-9F76-1E5EB799199C}"/>
              </a:ext>
            </a:extLst>
          </p:cNvPr>
          <p:cNvSpPr>
            <a:spLocks noGrp="1"/>
          </p:cNvSpPr>
          <p:nvPr>
            <p:ph type="title"/>
          </p:nvPr>
        </p:nvSpPr>
        <p:spPr/>
        <p:txBody>
          <a:bodyPr>
            <a:normAutofit fontScale="90000"/>
          </a:bodyPr>
          <a:lstStyle/>
          <a:p>
            <a:r>
              <a:rPr lang="fr-FR" dirty="0"/>
              <a:t>Dispositifs de lutte contre les inégalités sociales de santé des LGBTI+</a:t>
            </a:r>
          </a:p>
        </p:txBody>
      </p:sp>
      <p:sp>
        <p:nvSpPr>
          <p:cNvPr id="3" name="Espace réservé du texte 2">
            <a:extLst>
              <a:ext uri="{FF2B5EF4-FFF2-40B4-BE49-F238E27FC236}">
                <a16:creationId xmlns:a16="http://schemas.microsoft.com/office/drawing/2014/main" id="{42092E1F-9158-4F4F-B48F-E66A0CCB4A99}"/>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411B3B28-1A12-AB45-B025-33AF0D5A5ED0}"/>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CFFB936A-4EF3-F643-AC13-B5506658C482}"/>
              </a:ext>
            </a:extLst>
          </p:cNvPr>
          <p:cNvSpPr>
            <a:spLocks noGrp="1"/>
          </p:cNvSpPr>
          <p:nvPr>
            <p:ph type="sldNum" sz="quarter" idx="12"/>
          </p:nvPr>
        </p:nvSpPr>
        <p:spPr/>
        <p:txBody>
          <a:bodyPr/>
          <a:lstStyle/>
          <a:p>
            <a:fld id="{259399B4-0232-7244-ABA0-09E675CF5EB7}" type="slidenum">
              <a:rPr lang="fr-FR" smtClean="0"/>
              <a:t>13</a:t>
            </a:fld>
            <a:endParaRPr lang="fr-FR"/>
          </a:p>
        </p:txBody>
      </p:sp>
    </p:spTree>
    <p:extLst>
      <p:ext uri="{BB962C8B-B14F-4D97-AF65-F5344CB8AC3E}">
        <p14:creationId xmlns:p14="http://schemas.microsoft.com/office/powerpoint/2010/main" val="157512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6861C-68E7-1D43-93AD-657602D541BA}"/>
              </a:ext>
            </a:extLst>
          </p:cNvPr>
          <p:cNvSpPr>
            <a:spLocks noGrp="1"/>
          </p:cNvSpPr>
          <p:nvPr>
            <p:ph type="title"/>
          </p:nvPr>
        </p:nvSpPr>
        <p:spPr>
          <a:xfrm>
            <a:off x="571317" y="230620"/>
            <a:ext cx="8596668" cy="1320800"/>
          </a:xfrm>
        </p:spPr>
        <p:txBody>
          <a:bodyPr/>
          <a:lstStyle/>
          <a:p>
            <a:r>
              <a:rPr lang="fr-FR" dirty="0"/>
              <a:t>Dispositifs de lutte contre les inégalités sociales de santé des LGBTI+</a:t>
            </a:r>
          </a:p>
        </p:txBody>
      </p:sp>
      <p:sp>
        <p:nvSpPr>
          <p:cNvPr id="3" name="Espace réservé du contenu 2">
            <a:extLst>
              <a:ext uri="{FF2B5EF4-FFF2-40B4-BE49-F238E27FC236}">
                <a16:creationId xmlns:a16="http://schemas.microsoft.com/office/drawing/2014/main" id="{91D950AB-9262-8D43-B5E9-8586110453D8}"/>
              </a:ext>
            </a:extLst>
          </p:cNvPr>
          <p:cNvSpPr>
            <a:spLocks noGrp="1"/>
          </p:cNvSpPr>
          <p:nvPr>
            <p:ph idx="1"/>
          </p:nvPr>
        </p:nvSpPr>
        <p:spPr>
          <a:xfrm>
            <a:off x="456617" y="1750685"/>
            <a:ext cx="8577024" cy="4855067"/>
          </a:xfrm>
        </p:spPr>
        <p:txBody>
          <a:bodyPr>
            <a:normAutofit/>
          </a:bodyPr>
          <a:lstStyle/>
          <a:p>
            <a:r>
              <a:rPr lang="fr-FR" dirty="0"/>
              <a:t>Emergence d’offres de santé dédiées aux populations LGBTI+ en France:</a:t>
            </a:r>
          </a:p>
          <a:p>
            <a:pPr lvl="1"/>
            <a:r>
              <a:rPr lang="fr-FR" dirty="0"/>
              <a:t>Depuis l’épidémie du VIH=&gt; Initiatives de santé portées par des associations</a:t>
            </a:r>
          </a:p>
          <a:p>
            <a:pPr lvl="1"/>
            <a:r>
              <a:rPr lang="fr-FR" dirty="0"/>
              <a:t>Depuis quelques années=&gt; début de soutien institutionnel de la santé communautaire LGBTI+ par les autorités de santé (DGS)</a:t>
            </a:r>
          </a:p>
          <a:p>
            <a:pPr lvl="1"/>
            <a:r>
              <a:rPr lang="fr-FR" dirty="0"/>
              <a:t>Mais champ de la santé LGBTI+  encore peu structuré, éparse</a:t>
            </a:r>
          </a:p>
          <a:p>
            <a:r>
              <a:rPr lang="fr-FR" dirty="0"/>
              <a:t>Manque de recherches sur les services de santé à destination des minorités sexuelles et de genre</a:t>
            </a:r>
          </a:p>
          <a:p>
            <a:pPr lvl="1"/>
            <a:r>
              <a:rPr lang="fr-FR" dirty="0"/>
              <a:t>Présentation des résultats préliminaires d’une recherche en cours: SESAM LGBTI+ coordonnée par Gabriel Girard et Elise Marsicano: </a:t>
            </a:r>
            <a:r>
              <a:rPr lang="fr-FR" dirty="0">
                <a:hlinkClick r:id="rId2"/>
              </a:rPr>
              <a:t>https://santecolgbti.hypotheses.org/</a:t>
            </a:r>
            <a:endParaRPr lang="fr-FR" dirty="0"/>
          </a:p>
          <a:p>
            <a:pPr marL="0" indent="0">
              <a:buNone/>
            </a:pPr>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DD80CDDB-6A51-0444-B168-D4D227ADC901}"/>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BCA8819E-AE4A-4D4D-98D8-2B7A23D08D96}"/>
              </a:ext>
            </a:extLst>
          </p:cNvPr>
          <p:cNvSpPr>
            <a:spLocks noGrp="1"/>
          </p:cNvSpPr>
          <p:nvPr>
            <p:ph type="sldNum" sz="quarter" idx="12"/>
          </p:nvPr>
        </p:nvSpPr>
        <p:spPr/>
        <p:txBody>
          <a:bodyPr/>
          <a:lstStyle/>
          <a:p>
            <a:fld id="{259399B4-0232-7244-ABA0-09E675CF5EB7}" type="slidenum">
              <a:rPr lang="fr-FR" smtClean="0"/>
              <a:t>14</a:t>
            </a:fld>
            <a:endParaRPr lang="fr-FR"/>
          </a:p>
        </p:txBody>
      </p:sp>
      <p:pic>
        <p:nvPicPr>
          <p:cNvPr id="6" name="Image 5">
            <a:extLst>
              <a:ext uri="{FF2B5EF4-FFF2-40B4-BE49-F238E27FC236}">
                <a16:creationId xmlns:a16="http://schemas.microsoft.com/office/drawing/2014/main" id="{9CA3B323-97B0-A740-A107-AE3163EAFB4B}"/>
              </a:ext>
            </a:extLst>
          </p:cNvPr>
          <p:cNvPicPr>
            <a:picLocks noChangeAspect="1"/>
          </p:cNvPicPr>
          <p:nvPr/>
        </p:nvPicPr>
        <p:blipFill rotWithShape="1">
          <a:blip r:embed="rId3">
            <a:alphaModFix/>
          </a:blip>
          <a:srcRect l="23480" b="10842"/>
          <a:stretch/>
        </p:blipFill>
        <p:spPr>
          <a:xfrm>
            <a:off x="8458200" y="849614"/>
            <a:ext cx="3733800" cy="1988307"/>
          </a:xfrm>
          <a:prstGeom prst="rect">
            <a:avLst/>
          </a:prstGeom>
          <a:ln>
            <a:noFill/>
          </a:ln>
          <a:effectLst>
            <a:softEdge rad="112500"/>
          </a:effectLst>
        </p:spPr>
      </p:pic>
    </p:spTree>
    <p:extLst>
      <p:ext uri="{BB962C8B-B14F-4D97-AF65-F5344CB8AC3E}">
        <p14:creationId xmlns:p14="http://schemas.microsoft.com/office/powerpoint/2010/main" val="87938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40100731" name="Заголовок 1"/>
          <p:cNvSpPr>
            <a:spLocks noGrp="1"/>
          </p:cNvSpPr>
          <p:nvPr>
            <p:ph type="title"/>
          </p:nvPr>
        </p:nvSpPr>
        <p:spPr bwMode="auto"/>
        <p:txBody>
          <a:bodyPr/>
          <a:lstStyle/>
          <a:p>
            <a:pPr>
              <a:defRPr/>
            </a:pPr>
            <a:r>
              <a:rPr lang="fr-FR" dirty="0"/>
              <a:t>Recherche SESAM LBGTI+</a:t>
            </a:r>
            <a:endParaRPr dirty="0"/>
          </a:p>
        </p:txBody>
      </p:sp>
      <p:sp>
        <p:nvSpPr>
          <p:cNvPr id="2066408785" name="Объект 2"/>
          <p:cNvSpPr>
            <a:spLocks noGrp="1"/>
          </p:cNvSpPr>
          <p:nvPr>
            <p:ph idx="1"/>
          </p:nvPr>
        </p:nvSpPr>
        <p:spPr bwMode="auto">
          <a:xfrm>
            <a:off x="677334" y="1470992"/>
            <a:ext cx="9076266" cy="4127030"/>
          </a:xfrm>
        </p:spPr>
        <p:txBody>
          <a:bodyPr>
            <a:normAutofit fontScale="92500" lnSpcReduction="20000"/>
          </a:bodyPr>
          <a:lstStyle/>
          <a:p>
            <a:pPr>
              <a:defRPr/>
            </a:pPr>
            <a:r>
              <a:rPr lang="fr-FR" dirty="0"/>
              <a:t>Le </a:t>
            </a:r>
            <a:r>
              <a:rPr dirty="0" err="1"/>
              <a:t>projet</a:t>
            </a:r>
            <a:r>
              <a:rPr dirty="0"/>
              <a:t> </a:t>
            </a:r>
            <a:r>
              <a:rPr dirty="0" err="1"/>
              <a:t>SeSAM</a:t>
            </a:r>
            <a:r>
              <a:rPr dirty="0"/>
              <a:t> LGBTI+</a:t>
            </a:r>
            <a:r>
              <a:rPr lang="fr-FR" dirty="0"/>
              <a:t> a été élaboré en 2020 par une équipe de sciences sociales. Financement IRESP 2021-2024 </a:t>
            </a:r>
          </a:p>
          <a:p>
            <a:pPr>
              <a:defRPr/>
            </a:pPr>
            <a:r>
              <a:rPr lang="fr-FR" dirty="0"/>
              <a:t>Objectifs: </a:t>
            </a:r>
          </a:p>
          <a:p>
            <a:pPr lvl="1">
              <a:defRPr/>
            </a:pPr>
            <a:r>
              <a:rPr lang="fr-FR" dirty="0"/>
              <a:t>Analyser les conditions sociales et politiques du développement d’une offre de santé pour les minorités sexuelles et de genre en France (perspective socio-historique)</a:t>
            </a:r>
          </a:p>
          <a:p>
            <a:pPr lvl="1">
              <a:defRPr/>
            </a:pPr>
            <a:r>
              <a:rPr lang="fr-FR" dirty="0"/>
              <a:t>Étudier l’organisation, le fonctionnement et les réseaux dans lesquels s’insèrent de tels services (étude de cas multiples)</a:t>
            </a:r>
          </a:p>
          <a:p>
            <a:pPr lvl="1">
              <a:defRPr/>
            </a:pPr>
            <a:endParaRPr lang="fr-FR" dirty="0"/>
          </a:p>
          <a:p>
            <a:pPr>
              <a:defRPr/>
            </a:pPr>
            <a:r>
              <a:rPr lang="fr-FR" dirty="0"/>
              <a:t>Collecte de données en cours:</a:t>
            </a:r>
          </a:p>
          <a:p>
            <a:pPr lvl="1"/>
            <a:r>
              <a:rPr lang="fr-FR" dirty="0"/>
              <a:t>15 entretiens de cadrage ont été menés avec des acteurs/actrices de la santé LGBTI+ (professionnels de santé, intervenant-e-s, militant-e-s)</a:t>
            </a:r>
          </a:p>
          <a:p>
            <a:pPr lvl="1"/>
            <a:r>
              <a:rPr lang="fr-FR" dirty="0"/>
              <a:t>A la fin de l’entretien: demandé de dessiner les acteurs qui composent le champ de la santé LGBTI+</a:t>
            </a:r>
          </a:p>
          <a:p>
            <a:pPr>
              <a:defRPr/>
            </a:pPr>
            <a:endParaRPr dirty="0"/>
          </a:p>
          <a:p>
            <a:pPr marL="0" indent="0">
              <a:buFont typeface="Arial"/>
              <a:buNone/>
              <a:defRPr/>
            </a:pPr>
            <a:r>
              <a:rPr dirty="0"/>
              <a:t> </a:t>
            </a:r>
            <a:endParaRPr lang="fr-FR" dirty="0"/>
          </a:p>
          <a:p>
            <a:pPr marL="0" indent="0">
              <a:buFont typeface="Arial"/>
              <a:buNone/>
              <a:defRPr/>
            </a:pPr>
            <a:endParaRPr dirty="0"/>
          </a:p>
        </p:txBody>
      </p:sp>
      <p:sp>
        <p:nvSpPr>
          <p:cNvPr id="390434272" name="Номер слайда 5"/>
          <p:cNvSpPr>
            <a:spLocks noGrp="1"/>
          </p:cNvSpPr>
          <p:nvPr>
            <p:ph type="sldNum" sz="quarter" idx="12"/>
          </p:nvPr>
        </p:nvSpPr>
        <p:spPr bwMode="auto"/>
        <p:txBody>
          <a:bodyPr/>
          <a:lstStyle/>
          <a:p>
            <a:pPr>
              <a:defRPr/>
            </a:pPr>
            <a:fld id="{82077117-B02F-D0E7-2411-C64268A731E5}" type="slidenum">
              <a:rPr lang="ru-RU"/>
              <a:t>15</a:t>
            </a:fld>
            <a:endParaRPr lang="ru-RU"/>
          </a:p>
        </p:txBody>
      </p:sp>
      <p:sp>
        <p:nvSpPr>
          <p:cNvPr id="741247753" name=" 741247752"/>
          <p:cNvSpPr/>
          <p:nvPr/>
        </p:nvSpPr>
        <p:spPr bwMode="auto">
          <a:xfrm>
            <a:off x="5968559" y="3291840"/>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464749316" name="Image 464749315"/>
          <p:cNvPicPr>
            <a:picLocks noChangeAspect="1"/>
          </p:cNvPicPr>
          <p:nvPr/>
        </p:nvPicPr>
        <p:blipFill>
          <a:blip r:embed="rId2"/>
          <a:stretch/>
        </p:blipFill>
        <p:spPr bwMode="auto">
          <a:xfrm>
            <a:off x="410350" y="5805272"/>
            <a:ext cx="11116418" cy="992326"/>
          </a:xfrm>
          <a:prstGeom prst="rect">
            <a:avLst/>
          </a:prstGeom>
        </p:spPr>
      </p:pic>
    </p:spTree>
    <p:extLst>
      <p:ext uri="{BB962C8B-B14F-4D97-AF65-F5344CB8AC3E}">
        <p14:creationId xmlns:p14="http://schemas.microsoft.com/office/powerpoint/2010/main" val="299361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p:nvPr/>
        </p:nvPicPr>
        <p:blipFill>
          <a:blip r:embed="rId2"/>
          <a:srcRect l="17073" t="24900" b="11432"/>
          <a:stretch/>
        </p:blipFill>
        <p:spPr bwMode="auto">
          <a:xfrm>
            <a:off x="1507865" y="961197"/>
            <a:ext cx="7766137" cy="4298400"/>
          </a:xfrm>
          <a:prstGeom prst="rect">
            <a:avLst/>
          </a:prstGeom>
          <a:ln>
            <a:noFill/>
          </a:ln>
        </p:spPr>
      </p:pic>
      <p:sp>
        <p:nvSpPr>
          <p:cNvPr id="3" name="Rectangle 2"/>
          <p:cNvSpPr/>
          <p:nvPr/>
        </p:nvSpPr>
        <p:spPr bwMode="auto">
          <a:xfrm>
            <a:off x="5327736" y="5259597"/>
            <a:ext cx="5319603" cy="1188755"/>
          </a:xfrm>
          <a:prstGeom prst="rect">
            <a:avLst/>
          </a:prstGeom>
        </p:spPr>
        <p:txBody>
          <a:bodyPr wrap="square">
            <a:spAutoFit/>
          </a:bodyPr>
          <a:lstStyle/>
          <a:p>
            <a:pPr>
              <a:spcAft>
                <a:spcPts val="0"/>
              </a:spcAft>
              <a:defRPr/>
            </a:pPr>
            <a:r>
              <a:rPr lang="fr-FR">
                <a:latin typeface="Garamond"/>
                <a:ea typeface="Calibri"/>
                <a:cs typeface="Times New Roman"/>
              </a:rPr>
              <a:t>Ordre d’apparition : 1. Asso 2. Secteur public 3. Lieux communautaires 4. Réseaux sociaux 5. Forums 6. Secteur 1/MG. Au centre : autonomie des personnes concernées.</a:t>
            </a:r>
            <a:endParaRPr/>
          </a:p>
        </p:txBody>
      </p:sp>
      <p:sp>
        <p:nvSpPr>
          <p:cNvPr id="4" name="ZoneTexte 3"/>
          <p:cNvSpPr txBox="1"/>
          <p:nvPr/>
        </p:nvSpPr>
        <p:spPr bwMode="auto">
          <a:xfrm>
            <a:off x="742091" y="5579697"/>
            <a:ext cx="4520889" cy="923330"/>
          </a:xfrm>
          <a:prstGeom prst="rect">
            <a:avLst/>
          </a:prstGeom>
          <a:noFill/>
        </p:spPr>
        <p:txBody>
          <a:bodyPr wrap="square" rtlCol="0">
            <a:spAutoFit/>
          </a:bodyPr>
          <a:lstStyle/>
          <a:p>
            <a:pPr>
              <a:defRPr/>
            </a:pPr>
            <a:r>
              <a:rPr lang="fr-FR" dirty="0"/>
              <a:t>Lucie, 40ans, professionnelle de santé, Paris</a:t>
            </a:r>
            <a:endParaRPr dirty="0"/>
          </a:p>
          <a:p>
            <a:pPr>
              <a:defRPr/>
            </a:pPr>
            <a:endParaRPr lang="fr-FR" dirty="0"/>
          </a:p>
        </p:txBody>
      </p:sp>
      <p:sp>
        <p:nvSpPr>
          <p:cNvPr id="2052275661" name="Номер слайда 3"/>
          <p:cNvSpPr>
            <a:spLocks noGrp="1"/>
          </p:cNvSpPr>
          <p:nvPr>
            <p:ph type="sldNum" sz="quarter" idx="12"/>
          </p:nvPr>
        </p:nvSpPr>
        <p:spPr bwMode="auto"/>
        <p:txBody>
          <a:bodyPr/>
          <a:lstStyle/>
          <a:p>
            <a:pPr>
              <a:defRPr/>
            </a:pPr>
            <a:fld id="{134441FB-E0DE-161C-E6C6-FE51D41F5628}" type="slidenum">
              <a:rPr lang="ru-RU"/>
              <a:t>16</a:t>
            </a:fld>
            <a:endParaRPr lang="ru-RU"/>
          </a:p>
        </p:txBody>
      </p:sp>
      <p:sp>
        <p:nvSpPr>
          <p:cNvPr id="6" name="Rectangle 5">
            <a:extLst>
              <a:ext uri="{FF2B5EF4-FFF2-40B4-BE49-F238E27FC236}">
                <a16:creationId xmlns:a16="http://schemas.microsoft.com/office/drawing/2014/main" id="{85BB1D56-4295-C046-B0F7-B2D67EF92D84}"/>
              </a:ext>
            </a:extLst>
          </p:cNvPr>
          <p:cNvSpPr/>
          <p:nvPr/>
        </p:nvSpPr>
        <p:spPr>
          <a:xfrm>
            <a:off x="1375497" y="264652"/>
            <a:ext cx="5229317" cy="646331"/>
          </a:xfrm>
          <a:prstGeom prst="rect">
            <a:avLst/>
          </a:prstGeom>
        </p:spPr>
        <p:txBody>
          <a:bodyPr wrap="none">
            <a:spAutoFit/>
          </a:bodyPr>
          <a:lstStyle/>
          <a:p>
            <a:pPr>
              <a:defRPr/>
            </a:pPr>
            <a:r>
              <a:rPr lang="fr-FR" sz="3600" dirty="0">
                <a:solidFill>
                  <a:srgbClr val="3494BA"/>
                </a:solidFill>
              </a:rPr>
              <a:t>Champ de la santé LGBT</a:t>
            </a:r>
            <a:endParaRPr lang="fr-FR" sz="3600" dirty="0"/>
          </a:p>
        </p:txBody>
      </p:sp>
    </p:spTree>
    <p:extLst>
      <p:ext uri="{BB962C8B-B14F-4D97-AF65-F5344CB8AC3E}">
        <p14:creationId xmlns:p14="http://schemas.microsoft.com/office/powerpoint/2010/main" val="383477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p:nvPr/>
        </p:nvPicPr>
        <p:blipFill>
          <a:blip r:embed="rId2"/>
          <a:stretch/>
        </p:blipFill>
        <p:spPr bwMode="auto">
          <a:xfrm>
            <a:off x="735831" y="79985"/>
            <a:ext cx="10662637" cy="4756666"/>
          </a:xfrm>
          <a:prstGeom prst="rect">
            <a:avLst/>
          </a:prstGeom>
        </p:spPr>
      </p:pic>
      <p:sp>
        <p:nvSpPr>
          <p:cNvPr id="3" name="ZoneTexte 2"/>
          <p:cNvSpPr txBox="1"/>
          <p:nvPr/>
        </p:nvSpPr>
        <p:spPr bwMode="auto">
          <a:xfrm>
            <a:off x="300508" y="4467319"/>
            <a:ext cx="5233188" cy="369332"/>
          </a:xfrm>
          <a:prstGeom prst="rect">
            <a:avLst/>
          </a:prstGeom>
          <a:noFill/>
        </p:spPr>
        <p:txBody>
          <a:bodyPr wrap="square" rtlCol="0">
            <a:spAutoFit/>
          </a:bodyPr>
          <a:lstStyle/>
          <a:p>
            <a:pPr>
              <a:defRPr/>
            </a:pPr>
            <a:r>
              <a:rPr lang="fr-FR" dirty="0"/>
              <a:t>Rachel, 40 ans, santé publique, Paris</a:t>
            </a:r>
            <a:endParaRPr dirty="0"/>
          </a:p>
        </p:txBody>
      </p:sp>
      <p:sp>
        <p:nvSpPr>
          <p:cNvPr id="5" name="Rectangle 4"/>
          <p:cNvSpPr/>
          <p:nvPr/>
        </p:nvSpPr>
        <p:spPr bwMode="auto">
          <a:xfrm>
            <a:off x="1455575" y="4584078"/>
            <a:ext cx="10736639" cy="2011715"/>
          </a:xfrm>
          <a:prstGeom prst="rect">
            <a:avLst/>
          </a:prstGeom>
        </p:spPr>
        <p:txBody>
          <a:bodyPr wrap="square">
            <a:spAutoFit/>
          </a:bodyPr>
          <a:lstStyle/>
          <a:p>
            <a:pPr>
              <a:spcAft>
                <a:spcPts val="0"/>
              </a:spcAft>
              <a:defRPr/>
            </a:pPr>
            <a:r>
              <a:rPr lang="fr-FR">
                <a:latin typeface="Times New Roman"/>
                <a:ea typeface="Times New Roman"/>
              </a:rPr>
              <a:t> </a:t>
            </a:r>
            <a:endParaRPr/>
          </a:p>
          <a:p>
            <a:pPr>
              <a:spcAft>
                <a:spcPts val="0"/>
              </a:spcAft>
              <a:defRPr/>
            </a:pPr>
            <a:r>
              <a:rPr lang="fr-FR">
                <a:latin typeface="Times New Roman"/>
                <a:ea typeface="Times New Roman"/>
              </a:rPr>
              <a:t>Ordre d’apparition : 1. + gros cercle à gauche : Santé des hommes gays cisgenres. Dominé par les acteurs issus de la lutte contre le sida et de l’infectiologie. 3 acteurs : Associations, champ médical, institutions</a:t>
            </a:r>
            <a:endParaRPr/>
          </a:p>
          <a:p>
            <a:pPr>
              <a:spcAft>
                <a:spcPts val="0"/>
              </a:spcAft>
              <a:defRPr/>
            </a:pPr>
            <a:r>
              <a:rPr lang="fr-FR">
                <a:latin typeface="Times New Roman"/>
                <a:ea typeface="Times New Roman"/>
              </a:rPr>
              <a:t>2. homophobie structurelle à l’extérieur du cercle</a:t>
            </a:r>
            <a:endParaRPr/>
          </a:p>
          <a:p>
            <a:pPr>
              <a:spcAft>
                <a:spcPts val="0"/>
              </a:spcAft>
              <a:defRPr/>
            </a:pPr>
            <a:r>
              <a:rPr lang="fr-FR">
                <a:latin typeface="Times New Roman"/>
                <a:ea typeface="Times New Roman"/>
              </a:rPr>
              <a:t>3. cercle + petit : santé des personnes trans. Majoritairement issu des luttes dees travailleuxeses du sexe/latinx. </a:t>
            </a:r>
            <a:endParaRPr/>
          </a:p>
          <a:p>
            <a:pPr>
              <a:spcAft>
                <a:spcPts val="0"/>
              </a:spcAft>
              <a:defRPr/>
            </a:pPr>
            <a:r>
              <a:rPr lang="fr-FR">
                <a:latin typeface="Times New Roman"/>
                <a:ea typeface="Times New Roman"/>
              </a:rPr>
              <a:t>4. cercle très petit : femmes cis</a:t>
            </a:r>
            <a:endParaRPr/>
          </a:p>
          <a:p>
            <a:pPr>
              <a:spcAft>
                <a:spcPts val="0"/>
              </a:spcAft>
              <a:defRPr/>
            </a:pPr>
            <a:r>
              <a:rPr lang="fr-FR">
                <a:latin typeface="Times New Roman"/>
                <a:ea typeface="Times New Roman"/>
              </a:rPr>
              <a:t>5. carré : droit commun : CPEF/CSS, CEGIDD, MFPF, réseaux gynéco</a:t>
            </a:r>
            <a:endParaRPr/>
          </a:p>
        </p:txBody>
      </p:sp>
      <p:sp>
        <p:nvSpPr>
          <p:cNvPr id="1431725638" name="Номер слайда 3"/>
          <p:cNvSpPr>
            <a:spLocks noGrp="1"/>
          </p:cNvSpPr>
          <p:nvPr>
            <p:ph type="sldNum" sz="quarter" idx="12"/>
          </p:nvPr>
        </p:nvSpPr>
        <p:spPr bwMode="auto"/>
        <p:txBody>
          <a:bodyPr/>
          <a:lstStyle/>
          <a:p>
            <a:pPr>
              <a:defRPr/>
            </a:pPr>
            <a:fld id="{9F60EA6B-7FA7-C123-DEFB-B92B0A94C675}" type="slidenum">
              <a:rPr lang="ru-RU"/>
              <a:t>17</a:t>
            </a:fld>
            <a:endParaRPr lang="ru-RU"/>
          </a:p>
        </p:txBody>
      </p:sp>
      <p:sp>
        <p:nvSpPr>
          <p:cNvPr id="7" name="Rectangle 6">
            <a:extLst>
              <a:ext uri="{FF2B5EF4-FFF2-40B4-BE49-F238E27FC236}">
                <a16:creationId xmlns:a16="http://schemas.microsoft.com/office/drawing/2014/main" id="{E8173E64-7DE4-2F4A-A5FD-34E8A030F153}"/>
              </a:ext>
            </a:extLst>
          </p:cNvPr>
          <p:cNvSpPr/>
          <p:nvPr/>
        </p:nvSpPr>
        <p:spPr bwMode="auto">
          <a:xfrm>
            <a:off x="1375497" y="264652"/>
            <a:ext cx="5229317" cy="646331"/>
          </a:xfrm>
          <a:prstGeom prst="rect">
            <a:avLst/>
          </a:prstGeom>
        </p:spPr>
        <p:txBody>
          <a:bodyPr wrap="none">
            <a:spAutoFit/>
          </a:bodyPr>
          <a:lstStyle/>
          <a:p>
            <a:pPr>
              <a:defRPr/>
            </a:pPr>
            <a:r>
              <a:rPr lang="fr-FR" sz="3600" dirty="0">
                <a:solidFill>
                  <a:srgbClr val="3494BA"/>
                </a:solidFill>
              </a:rPr>
              <a:t>Champ de la santé LGBT</a:t>
            </a:r>
            <a:endParaRPr lang="fr-FR" sz="3600" dirty="0"/>
          </a:p>
        </p:txBody>
      </p:sp>
      <p:sp>
        <p:nvSpPr>
          <p:cNvPr id="4" name="Espace réservé du pied de page 3">
            <a:extLst>
              <a:ext uri="{FF2B5EF4-FFF2-40B4-BE49-F238E27FC236}">
                <a16:creationId xmlns:a16="http://schemas.microsoft.com/office/drawing/2014/main" id="{7A414A2C-C043-414D-BA96-6593AED27F15}"/>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122587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p:cNvPicPr>
            <a:picLocks noChangeAspect="1" noChangeArrowheads="1"/>
          </p:cNvPicPr>
          <p:nvPr/>
        </p:nvPicPr>
        <p:blipFill>
          <a:blip r:embed="rId2"/>
          <a:stretch/>
        </p:blipFill>
        <p:spPr bwMode="auto">
          <a:xfrm>
            <a:off x="1474463" y="116293"/>
            <a:ext cx="7457869" cy="5264378"/>
          </a:xfrm>
          <a:prstGeom prst="rect">
            <a:avLst/>
          </a:prstGeom>
          <a:noFill/>
        </p:spPr>
      </p:pic>
      <p:sp>
        <p:nvSpPr>
          <p:cNvPr id="2" name="Rectangle 1"/>
          <p:cNvSpPr/>
          <p:nvPr/>
        </p:nvSpPr>
        <p:spPr bwMode="auto">
          <a:xfrm>
            <a:off x="3109362" y="5380671"/>
            <a:ext cx="8932721" cy="1463075"/>
          </a:xfrm>
          <a:prstGeom prst="rect">
            <a:avLst/>
          </a:prstGeom>
        </p:spPr>
        <p:txBody>
          <a:bodyPr wrap="square">
            <a:spAutoFit/>
          </a:bodyPr>
          <a:lstStyle/>
          <a:p>
            <a:pPr>
              <a:spcBef>
                <a:spcPts val="0"/>
              </a:spcBef>
              <a:spcAft>
                <a:spcPts val="0"/>
              </a:spcAft>
              <a:defRPr/>
            </a:pPr>
            <a:r>
              <a:rPr lang="fr-FR">
                <a:solidFill>
                  <a:srgbClr val="000000"/>
                </a:solidFill>
                <a:latin typeface="Garamond"/>
              </a:rPr>
              <a:t>Ordre d’apparition : titre : « Acteurs/trices de la santé LGBTQI+ » : 1. Personnes LGBTQI+ 2. Associations communautaires 3. Professionnels de soin et de santé 4. Professionnelles secteur social 5. Bars LGBTQI+. 6. Établissements gays, saunas… 7. Rue, lieux extérieurs 8 Etat/collectivités territoriales/financeurs, institutions, ARS, santé publique France. 9. Corevih 10. Réseaux (ex. maison dispersée de santé)</a:t>
            </a:r>
            <a:endParaRPr lang="fr-FR"/>
          </a:p>
        </p:txBody>
      </p:sp>
      <p:sp>
        <p:nvSpPr>
          <p:cNvPr id="3" name="ZoneTexte 2"/>
          <p:cNvSpPr txBox="1"/>
          <p:nvPr/>
        </p:nvSpPr>
        <p:spPr bwMode="auto">
          <a:xfrm>
            <a:off x="157332" y="6112208"/>
            <a:ext cx="3591890" cy="646331"/>
          </a:xfrm>
          <a:prstGeom prst="rect">
            <a:avLst/>
          </a:prstGeom>
          <a:noFill/>
        </p:spPr>
        <p:txBody>
          <a:bodyPr wrap="square" rtlCol="0">
            <a:spAutoFit/>
          </a:bodyPr>
          <a:lstStyle/>
          <a:p>
            <a:pPr>
              <a:defRPr/>
            </a:pPr>
            <a:r>
              <a:rPr lang="fr-FR" dirty="0"/>
              <a:t>Denis, 45 ans, bénévole associatif, Lille</a:t>
            </a:r>
            <a:endParaRPr dirty="0"/>
          </a:p>
        </p:txBody>
      </p:sp>
      <p:sp>
        <p:nvSpPr>
          <p:cNvPr id="202152139" name="Номер слайда 3"/>
          <p:cNvSpPr>
            <a:spLocks noGrp="1"/>
          </p:cNvSpPr>
          <p:nvPr>
            <p:ph type="sldNum" sz="quarter" idx="12"/>
          </p:nvPr>
        </p:nvSpPr>
        <p:spPr bwMode="auto"/>
        <p:txBody>
          <a:bodyPr/>
          <a:lstStyle/>
          <a:p>
            <a:pPr>
              <a:defRPr/>
            </a:pPr>
            <a:fld id="{DD1421E5-B71F-B32B-C65E-4335C9019885}" type="slidenum">
              <a:rPr lang="ru-RU"/>
              <a:t>18</a:t>
            </a:fld>
            <a:endParaRPr lang="ru-RU"/>
          </a:p>
        </p:txBody>
      </p:sp>
      <p:sp>
        <p:nvSpPr>
          <p:cNvPr id="4" name="Espace réservé du pied de page 3">
            <a:extLst>
              <a:ext uri="{FF2B5EF4-FFF2-40B4-BE49-F238E27FC236}">
                <a16:creationId xmlns:a16="http://schemas.microsoft.com/office/drawing/2014/main" id="{73CFFA29-75A5-B244-AA13-4EC8B9CD599C}"/>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12931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a:extLst>
              <a:ext uri="{FF2B5EF4-FFF2-40B4-BE49-F238E27FC236}">
                <a16:creationId xmlns:a16="http://schemas.microsoft.com/office/drawing/2014/main" id="{BD7EDB83-1271-2A4B-A759-25CB7BEDC20C}"/>
              </a:ext>
            </a:extLst>
          </p:cNvPr>
          <p:cNvPicPr/>
          <p:nvPr/>
        </p:nvPicPr>
        <p:blipFill>
          <a:blip r:embed="rId2"/>
          <a:stretch/>
        </p:blipFill>
        <p:spPr bwMode="auto">
          <a:xfrm>
            <a:off x="0" y="609600"/>
            <a:ext cx="12127365" cy="5305502"/>
          </a:xfrm>
          <a:prstGeom prst="rect">
            <a:avLst/>
          </a:prstGeom>
        </p:spPr>
      </p:pic>
      <p:sp>
        <p:nvSpPr>
          <p:cNvPr id="5" name="ZoneTexte 4">
            <a:extLst>
              <a:ext uri="{FF2B5EF4-FFF2-40B4-BE49-F238E27FC236}">
                <a16:creationId xmlns:a16="http://schemas.microsoft.com/office/drawing/2014/main" id="{5988A6A3-BD7A-C147-8BD0-95236FBCC300}"/>
              </a:ext>
            </a:extLst>
          </p:cNvPr>
          <p:cNvSpPr txBox="1"/>
          <p:nvPr/>
        </p:nvSpPr>
        <p:spPr bwMode="auto">
          <a:xfrm>
            <a:off x="2272463" y="295443"/>
            <a:ext cx="6146323" cy="628314"/>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lang="fr-FR" sz="3600" dirty="0">
                <a:solidFill>
                  <a:srgbClr val="3494BA"/>
                </a:solidFill>
                <a:ea typeface="+mj-ea"/>
                <a:cs typeface="+mj-cs"/>
              </a:rPr>
              <a:t>Champ de la santé trans</a:t>
            </a:r>
            <a:endParaRPr dirty="0"/>
          </a:p>
        </p:txBody>
      </p:sp>
      <p:sp>
        <p:nvSpPr>
          <p:cNvPr id="8" name="ZoneTexte 2">
            <a:extLst>
              <a:ext uri="{FF2B5EF4-FFF2-40B4-BE49-F238E27FC236}">
                <a16:creationId xmlns:a16="http://schemas.microsoft.com/office/drawing/2014/main" id="{BAC979B0-3B08-6B41-A8B9-0D4DDB0F615A}"/>
              </a:ext>
            </a:extLst>
          </p:cNvPr>
          <p:cNvSpPr txBox="1"/>
          <p:nvPr/>
        </p:nvSpPr>
        <p:spPr bwMode="auto">
          <a:xfrm>
            <a:off x="2967165" y="6081358"/>
            <a:ext cx="7530255" cy="640115"/>
          </a:xfrm>
          <a:prstGeom prst="rect">
            <a:avLst/>
          </a:prstGeom>
          <a:noFill/>
        </p:spPr>
        <p:txBody>
          <a:bodyPr wrap="square" rtlCol="0">
            <a:spAutoFit/>
          </a:bodyPr>
          <a:lstStyle/>
          <a:p>
            <a:pPr>
              <a:defRPr/>
            </a:pPr>
            <a:r>
              <a:rPr lang="fr-FR" dirty="0"/>
              <a:t>Hugo, </a:t>
            </a:r>
            <a:r>
              <a:rPr lang="fr-FR" sz="1800" b="0" i="0" u="none" strike="noStrike" cap="none" spc="0" dirty="0">
                <a:solidFill>
                  <a:schemeClr val="tx1"/>
                </a:solidFill>
                <a:latin typeface="Arial"/>
                <a:ea typeface="Arial"/>
                <a:cs typeface="Arial"/>
              </a:rPr>
              <a:t>~</a:t>
            </a:r>
            <a:r>
              <a:rPr lang="fr-FR" dirty="0"/>
              <a:t>30 ans, prof de santé, IDF</a:t>
            </a:r>
            <a:endParaRPr dirty="0"/>
          </a:p>
          <a:p>
            <a:pPr>
              <a:defRPr/>
            </a:pPr>
            <a:endParaRPr lang="fr-FR" dirty="0"/>
          </a:p>
        </p:txBody>
      </p:sp>
      <p:sp>
        <p:nvSpPr>
          <p:cNvPr id="9" name="Espace réservé du pied de page 8">
            <a:extLst>
              <a:ext uri="{FF2B5EF4-FFF2-40B4-BE49-F238E27FC236}">
                <a16:creationId xmlns:a16="http://schemas.microsoft.com/office/drawing/2014/main" id="{2F4F3B72-AE96-CB4F-97F0-B0791ACFE72B}"/>
              </a:ext>
            </a:extLst>
          </p:cNvPr>
          <p:cNvSpPr>
            <a:spLocks noGrp="1"/>
          </p:cNvSpPr>
          <p:nvPr>
            <p:ph type="ftr" sz="quarter" idx="11"/>
          </p:nvPr>
        </p:nvSpPr>
        <p:spPr/>
        <p:txBody>
          <a:bodyPr/>
          <a:lstStyle/>
          <a:p>
            <a:r>
              <a:rPr lang="fr-FR"/>
              <a:t>VIROLE - santé minorités sexuelles et de genre</a:t>
            </a:r>
          </a:p>
        </p:txBody>
      </p:sp>
      <p:sp>
        <p:nvSpPr>
          <p:cNvPr id="10" name="Espace réservé du numéro de diapositive 9">
            <a:extLst>
              <a:ext uri="{FF2B5EF4-FFF2-40B4-BE49-F238E27FC236}">
                <a16:creationId xmlns:a16="http://schemas.microsoft.com/office/drawing/2014/main" id="{FCC57B66-47AF-D044-B198-7F6AEB76BB98}"/>
              </a:ext>
            </a:extLst>
          </p:cNvPr>
          <p:cNvSpPr>
            <a:spLocks noGrp="1"/>
          </p:cNvSpPr>
          <p:nvPr>
            <p:ph type="sldNum" sz="quarter" idx="12"/>
          </p:nvPr>
        </p:nvSpPr>
        <p:spPr/>
        <p:txBody>
          <a:bodyPr/>
          <a:lstStyle/>
          <a:p>
            <a:fld id="{259399B4-0232-7244-ABA0-09E675CF5EB7}" type="slidenum">
              <a:rPr lang="fr-FR" smtClean="0"/>
              <a:t>19</a:t>
            </a:fld>
            <a:endParaRPr lang="fr-FR"/>
          </a:p>
        </p:txBody>
      </p:sp>
    </p:spTree>
    <p:extLst>
      <p:ext uri="{BB962C8B-B14F-4D97-AF65-F5344CB8AC3E}">
        <p14:creationId xmlns:p14="http://schemas.microsoft.com/office/powerpoint/2010/main" val="119224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70C7F-A124-854D-BBCD-68AB0BC8D120}"/>
              </a:ext>
            </a:extLst>
          </p:cNvPr>
          <p:cNvSpPr>
            <a:spLocks noGrp="1"/>
          </p:cNvSpPr>
          <p:nvPr>
            <p:ph type="title"/>
          </p:nvPr>
        </p:nvSpPr>
        <p:spPr/>
        <p:txBody>
          <a:bodyPr/>
          <a:lstStyle/>
          <a:p>
            <a:r>
              <a:rPr lang="fr-FR" dirty="0"/>
              <a:t>Louise VIROLE </a:t>
            </a:r>
          </a:p>
        </p:txBody>
      </p:sp>
      <p:sp>
        <p:nvSpPr>
          <p:cNvPr id="3" name="Espace réservé du contenu 2">
            <a:extLst>
              <a:ext uri="{FF2B5EF4-FFF2-40B4-BE49-F238E27FC236}">
                <a16:creationId xmlns:a16="http://schemas.microsoft.com/office/drawing/2014/main" id="{F96CCDD3-CADD-3A46-A7D2-95C7DD0E365B}"/>
              </a:ext>
            </a:extLst>
          </p:cNvPr>
          <p:cNvSpPr>
            <a:spLocks noGrp="1"/>
          </p:cNvSpPr>
          <p:nvPr>
            <p:ph idx="1"/>
          </p:nvPr>
        </p:nvSpPr>
        <p:spPr>
          <a:xfrm>
            <a:off x="677334" y="1703295"/>
            <a:ext cx="8596668" cy="4338068"/>
          </a:xfrm>
        </p:spPr>
        <p:txBody>
          <a:bodyPr>
            <a:normAutofit lnSpcReduction="10000"/>
          </a:bodyPr>
          <a:lstStyle/>
          <a:p>
            <a:r>
              <a:rPr lang="fr-FR" dirty="0"/>
              <a:t>Sociologue</a:t>
            </a:r>
          </a:p>
          <a:p>
            <a:r>
              <a:rPr lang="fr-FR" dirty="0"/>
              <a:t>Spécialiste des questions de santé, de genre et de migrations</a:t>
            </a:r>
          </a:p>
          <a:p>
            <a:r>
              <a:rPr lang="fr-FR" dirty="0"/>
              <a:t>Thèse: « Grossesse et reconnaissance du sujet. Parcours de soins de femmes enceintes primo-arrivantes en France » </a:t>
            </a:r>
          </a:p>
          <a:p>
            <a:pPr lvl="1"/>
            <a:r>
              <a:rPr lang="fr-FR" dirty="0"/>
              <a:t>Soutenue en 2018 à l’EHESS </a:t>
            </a:r>
          </a:p>
          <a:p>
            <a:r>
              <a:rPr lang="fr-FR" dirty="0"/>
              <a:t>Recherches actuelles: </a:t>
            </a:r>
          </a:p>
          <a:p>
            <a:pPr lvl="1"/>
            <a:r>
              <a:rPr lang="fr-FR" dirty="0"/>
              <a:t>Postdoctorat au SESSTIM (Aix-Marseille Université) sur les offres de santé dédiées aux minorités sexuelles et de genre : recherche SESAM LGBTI+</a:t>
            </a:r>
          </a:p>
          <a:p>
            <a:pPr lvl="1"/>
            <a:r>
              <a:rPr lang="fr-FR" dirty="0">
                <a:hlinkClick r:id="rId2"/>
              </a:rPr>
              <a:t>https://</a:t>
            </a:r>
            <a:r>
              <a:rPr lang="fr-FR" dirty="0" err="1">
                <a:hlinkClick r:id="rId2"/>
              </a:rPr>
              <a:t>santecolgbti.hypotheses.org</a:t>
            </a:r>
            <a:r>
              <a:rPr lang="fr-FR" dirty="0">
                <a:hlinkClick r:id="rId2"/>
              </a:rPr>
              <a:t>/</a:t>
            </a:r>
            <a:endParaRPr lang="fr-FR" dirty="0"/>
          </a:p>
          <a:p>
            <a:pPr lvl="1"/>
            <a:endParaRPr lang="fr-FR" dirty="0">
              <a:hlinkClick r:id="rId3"/>
            </a:endParaRPr>
          </a:p>
          <a:p>
            <a:r>
              <a:rPr lang="fr-FR" dirty="0"/>
              <a:t>Mail: </a:t>
            </a:r>
            <a:r>
              <a:rPr lang="fr-FR" u="sng" dirty="0">
                <a:hlinkClick r:id="rId4"/>
              </a:rPr>
              <a:t>Louise.virole@sciencespo.fr</a:t>
            </a:r>
            <a:r>
              <a:rPr lang="fr-FR" dirty="0"/>
              <a:t> </a:t>
            </a:r>
          </a:p>
          <a:p>
            <a:r>
              <a:rPr lang="fr-FR" dirty="0">
                <a:hlinkClick r:id="rId3"/>
              </a:rPr>
              <a:t>Site  : louisevirole.com</a:t>
            </a:r>
            <a:endParaRPr lang="fr-FR" dirty="0"/>
          </a:p>
          <a:p>
            <a:pPr marL="0"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B5C39A90-5191-C047-9868-135C47F17475}"/>
              </a:ext>
            </a:extLst>
          </p:cNvPr>
          <p:cNvSpPr>
            <a:spLocks noGrp="1"/>
          </p:cNvSpPr>
          <p:nvPr>
            <p:ph type="sldNum" sz="quarter" idx="12"/>
          </p:nvPr>
        </p:nvSpPr>
        <p:spPr/>
        <p:txBody>
          <a:bodyPr/>
          <a:lstStyle/>
          <a:p>
            <a:fld id="{EF8E492A-4CBA-BD4B-8DC5-2B79F8635B8C}" type="slidenum">
              <a:rPr lang="fr-FR" smtClean="0"/>
              <a:t>2</a:t>
            </a:fld>
            <a:endParaRPr lang="fr-FR"/>
          </a:p>
        </p:txBody>
      </p:sp>
      <p:sp>
        <p:nvSpPr>
          <p:cNvPr id="6" name="Espace réservé du pied de page 5">
            <a:extLst>
              <a:ext uri="{FF2B5EF4-FFF2-40B4-BE49-F238E27FC236}">
                <a16:creationId xmlns:a16="http://schemas.microsoft.com/office/drawing/2014/main" id="{65002AC2-0ACE-9846-BF0B-E9A5DB840042}"/>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140067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a:extLst>
              <a:ext uri="{FF2B5EF4-FFF2-40B4-BE49-F238E27FC236}">
                <a16:creationId xmlns:a16="http://schemas.microsoft.com/office/drawing/2014/main" id="{2F817277-87FD-3645-9C6D-2B96FDD1BCEF}"/>
              </a:ext>
            </a:extLst>
          </p:cNvPr>
          <p:cNvSpPr>
            <a:spLocks noGrp="1"/>
          </p:cNvSpPr>
          <p:nvPr>
            <p:ph type="title"/>
          </p:nvPr>
        </p:nvSpPr>
        <p:spPr/>
        <p:txBody>
          <a:bodyPr/>
          <a:lstStyle/>
          <a:p>
            <a:r>
              <a:rPr lang="fr-FR" dirty="0"/>
              <a:t>Le champ de la santé LGBTI+</a:t>
            </a:r>
          </a:p>
        </p:txBody>
      </p:sp>
      <p:sp>
        <p:nvSpPr>
          <p:cNvPr id="3" name="Espace réservé du contenu 2">
            <a:extLst>
              <a:ext uri="{FF2B5EF4-FFF2-40B4-BE49-F238E27FC236}">
                <a16:creationId xmlns:a16="http://schemas.microsoft.com/office/drawing/2014/main" id="{DE4FA24B-9E12-1948-BF5B-C443F894EDC4}"/>
              </a:ext>
            </a:extLst>
          </p:cNvPr>
          <p:cNvSpPr>
            <a:spLocks noGrp="1"/>
          </p:cNvSpPr>
          <p:nvPr>
            <p:ph idx="1"/>
          </p:nvPr>
        </p:nvSpPr>
        <p:spPr>
          <a:xfrm>
            <a:off x="488148" y="1797982"/>
            <a:ext cx="8596668" cy="3880773"/>
          </a:xfrm>
        </p:spPr>
        <p:txBody>
          <a:bodyPr/>
          <a:lstStyle/>
          <a:p>
            <a:r>
              <a:rPr lang="fr-FR" dirty="0"/>
              <a:t>Acteurs principaux qui ressortent des entretiens et des dessins:</a:t>
            </a:r>
          </a:p>
          <a:p>
            <a:pPr lvl="1"/>
            <a:r>
              <a:rPr lang="fr-FR" dirty="0"/>
              <a:t>Personnes LGBTI+ au centre</a:t>
            </a:r>
          </a:p>
          <a:p>
            <a:pPr lvl="1"/>
            <a:r>
              <a:rPr lang="fr-FR" dirty="0"/>
              <a:t>Associations communautaires LGBTI+: par et pour les personnes concernées</a:t>
            </a:r>
          </a:p>
          <a:p>
            <a:pPr lvl="1"/>
            <a:r>
              <a:rPr lang="fr-FR" dirty="0"/>
              <a:t>Structures de soins: hôpital, CEGIDD, CPEF, centres de santé communautaire</a:t>
            </a:r>
          </a:p>
          <a:p>
            <a:pPr lvl="1"/>
            <a:r>
              <a:rPr lang="fr-FR" dirty="0" err="1"/>
              <a:t>Professionnel·les</a:t>
            </a:r>
            <a:r>
              <a:rPr lang="fr-FR" dirty="0"/>
              <a:t> de santé </a:t>
            </a:r>
            <a:r>
              <a:rPr lang="fr-FR" dirty="0" err="1"/>
              <a:t>concerné·es</a:t>
            </a:r>
            <a:r>
              <a:rPr lang="fr-FR" dirty="0"/>
              <a:t> ou </a:t>
            </a:r>
            <a:r>
              <a:rPr lang="fr-FR" dirty="0" err="1"/>
              <a:t>allié·es</a:t>
            </a:r>
            <a:endParaRPr lang="fr-FR" dirty="0"/>
          </a:p>
          <a:p>
            <a:pPr lvl="1"/>
            <a:r>
              <a:rPr lang="fr-FR" dirty="0"/>
              <a:t>Réseaux: réseaux entre acteurs et réseaux sociaux</a:t>
            </a:r>
          </a:p>
          <a:p>
            <a:pPr lvl="1"/>
            <a:r>
              <a:rPr lang="fr-FR" dirty="0"/>
              <a:t>Etat et agences de santé: ARS, DGS</a:t>
            </a:r>
          </a:p>
          <a:p>
            <a:pPr lvl="1"/>
            <a:r>
              <a:rPr lang="fr-FR" dirty="0"/>
              <a:t>Lieux de sociabilité LGBTI+…</a:t>
            </a:r>
          </a:p>
          <a:p>
            <a:endParaRPr lang="fr-FR" dirty="0"/>
          </a:p>
        </p:txBody>
      </p:sp>
      <p:sp>
        <p:nvSpPr>
          <p:cNvPr id="244243666" name="Номер слайда 3"/>
          <p:cNvSpPr>
            <a:spLocks noGrp="1"/>
          </p:cNvSpPr>
          <p:nvPr>
            <p:ph type="sldNum" sz="quarter" idx="12"/>
          </p:nvPr>
        </p:nvSpPr>
        <p:spPr bwMode="auto"/>
        <p:txBody>
          <a:bodyPr/>
          <a:lstStyle/>
          <a:p>
            <a:pPr>
              <a:defRPr/>
            </a:pPr>
            <a:fld id="{44D48EFB-6AEE-4F91-7003-5C69B1783466}" type="slidenum">
              <a:rPr lang="ru-RU"/>
              <a:t>20</a:t>
            </a:fld>
            <a:endParaRPr lang="ru-RU"/>
          </a:p>
        </p:txBody>
      </p:sp>
      <p:sp>
        <p:nvSpPr>
          <p:cNvPr id="4" name="Espace réservé du pied de page 3">
            <a:extLst>
              <a:ext uri="{FF2B5EF4-FFF2-40B4-BE49-F238E27FC236}">
                <a16:creationId xmlns:a16="http://schemas.microsoft.com/office/drawing/2014/main" id="{1688303E-BC80-754F-A4E4-065B95741653}"/>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28353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6212E-8525-104C-B4E8-D785CD02FCA1}"/>
              </a:ext>
            </a:extLst>
          </p:cNvPr>
          <p:cNvSpPr>
            <a:spLocks noGrp="1"/>
          </p:cNvSpPr>
          <p:nvPr>
            <p:ph type="title"/>
          </p:nvPr>
        </p:nvSpPr>
        <p:spPr>
          <a:xfrm>
            <a:off x="451865" y="338848"/>
            <a:ext cx="8596668" cy="1320800"/>
          </a:xfrm>
        </p:spPr>
        <p:txBody>
          <a:bodyPr/>
          <a:lstStyle/>
          <a:p>
            <a:r>
              <a:rPr lang="fr-FR" dirty="0"/>
              <a:t>Des offres de santé dédiées centrées sur certaines populations</a:t>
            </a:r>
          </a:p>
        </p:txBody>
      </p:sp>
      <p:sp>
        <p:nvSpPr>
          <p:cNvPr id="3" name="Espace réservé du contenu 2">
            <a:extLst>
              <a:ext uri="{FF2B5EF4-FFF2-40B4-BE49-F238E27FC236}">
                <a16:creationId xmlns:a16="http://schemas.microsoft.com/office/drawing/2014/main" id="{F493FF83-07AF-3940-A086-AB1099134861}"/>
              </a:ext>
            </a:extLst>
          </p:cNvPr>
          <p:cNvSpPr>
            <a:spLocks noGrp="1"/>
          </p:cNvSpPr>
          <p:nvPr>
            <p:ph idx="1"/>
          </p:nvPr>
        </p:nvSpPr>
        <p:spPr>
          <a:xfrm>
            <a:off x="677333" y="2160589"/>
            <a:ext cx="9023257" cy="4478750"/>
          </a:xfrm>
        </p:spPr>
        <p:txBody>
          <a:bodyPr>
            <a:normAutofit fontScale="85000" lnSpcReduction="20000"/>
          </a:bodyPr>
          <a:lstStyle/>
          <a:p>
            <a:r>
              <a:rPr lang="fr-FR" dirty="0"/>
              <a:t>Focale sur santé sexuelle (VIH/IST) a pour effet d’établir des hiérarchies de priorisation des publics des offres de santé dédiées:</a:t>
            </a:r>
          </a:p>
          <a:p>
            <a:pPr lvl="1"/>
            <a:r>
              <a:rPr lang="fr-FR" dirty="0"/>
              <a:t>Depuis 2019: Expérimentations de centres de santé sexuelle d’approche communautaire pour lutter contre l’épidémie du VIH </a:t>
            </a:r>
          </a:p>
          <a:p>
            <a:endParaRPr lang="fr-FR" dirty="0"/>
          </a:p>
          <a:p>
            <a:r>
              <a:rPr lang="fr-FR" dirty="0"/>
              <a:t>Des publics « prioritaires »: </a:t>
            </a:r>
          </a:p>
          <a:p>
            <a:pPr lvl="1"/>
            <a:r>
              <a:rPr lang="fr-FR" dirty="0"/>
              <a:t>HSH</a:t>
            </a:r>
          </a:p>
          <a:p>
            <a:pPr lvl="1"/>
            <a:r>
              <a:rPr lang="fr-FR" dirty="0"/>
              <a:t>Femmes trans</a:t>
            </a:r>
          </a:p>
          <a:p>
            <a:pPr lvl="1"/>
            <a:endParaRPr lang="fr-FR" dirty="0"/>
          </a:p>
          <a:p>
            <a:r>
              <a:rPr lang="fr-FR" dirty="0"/>
              <a:t>Des publics « moins » prioritaires:</a:t>
            </a:r>
          </a:p>
          <a:p>
            <a:pPr lvl="1"/>
            <a:r>
              <a:rPr lang="fr-FR" dirty="0"/>
              <a:t>FSF et femmes </a:t>
            </a:r>
            <a:r>
              <a:rPr lang="fr-FR" dirty="0" err="1"/>
              <a:t>bissexuelles</a:t>
            </a:r>
            <a:endParaRPr lang="fr-FR" dirty="0"/>
          </a:p>
          <a:p>
            <a:pPr lvl="1"/>
            <a:r>
              <a:rPr lang="fr-FR" dirty="0"/>
              <a:t>Hommes trans</a:t>
            </a:r>
          </a:p>
          <a:p>
            <a:pPr lvl="1"/>
            <a:endParaRPr lang="fr-FR" dirty="0"/>
          </a:p>
          <a:p>
            <a:r>
              <a:rPr lang="fr-FR" dirty="0"/>
              <a:t>Des publics oubliés des offres de santé dédiées:</a:t>
            </a:r>
          </a:p>
          <a:p>
            <a:pPr lvl="1"/>
            <a:r>
              <a:rPr lang="fr-FR" dirty="0"/>
              <a:t>Personnes intersexes</a:t>
            </a:r>
          </a:p>
        </p:txBody>
      </p:sp>
      <p:sp>
        <p:nvSpPr>
          <p:cNvPr id="5" name="Espace réservé du numéro de diapositive 4">
            <a:extLst>
              <a:ext uri="{FF2B5EF4-FFF2-40B4-BE49-F238E27FC236}">
                <a16:creationId xmlns:a16="http://schemas.microsoft.com/office/drawing/2014/main" id="{C8AB59FC-3E8E-1B43-AFD1-E0EA1E90B597}"/>
              </a:ext>
            </a:extLst>
          </p:cNvPr>
          <p:cNvSpPr>
            <a:spLocks noGrp="1"/>
          </p:cNvSpPr>
          <p:nvPr>
            <p:ph type="sldNum" sz="quarter" idx="12"/>
          </p:nvPr>
        </p:nvSpPr>
        <p:spPr/>
        <p:txBody>
          <a:bodyPr/>
          <a:lstStyle/>
          <a:p>
            <a:fld id="{259399B4-0232-7244-ABA0-09E675CF5EB7}" type="slidenum">
              <a:rPr lang="fr-FR" smtClean="0"/>
              <a:t>21</a:t>
            </a:fld>
            <a:endParaRPr lang="fr-FR"/>
          </a:p>
        </p:txBody>
      </p:sp>
      <p:sp>
        <p:nvSpPr>
          <p:cNvPr id="4" name="Rectangle 3">
            <a:extLst>
              <a:ext uri="{FF2B5EF4-FFF2-40B4-BE49-F238E27FC236}">
                <a16:creationId xmlns:a16="http://schemas.microsoft.com/office/drawing/2014/main" id="{13C0F6E7-E0B7-FB42-B4A4-B8ACEA7D586E}"/>
              </a:ext>
            </a:extLst>
          </p:cNvPr>
          <p:cNvSpPr/>
          <p:nvPr/>
        </p:nvSpPr>
        <p:spPr>
          <a:xfrm>
            <a:off x="8590663" y="3718679"/>
            <a:ext cx="3397770" cy="3139321"/>
          </a:xfrm>
          <a:prstGeom prst="rect">
            <a:avLst/>
          </a:prstGeom>
        </p:spPr>
        <p:txBody>
          <a:bodyPr wrap="square">
            <a:spAutoFit/>
          </a:bodyPr>
          <a:lstStyle/>
          <a:p>
            <a:r>
              <a:rPr lang="fr-FR" dirty="0"/>
              <a:t>Clotilde </a:t>
            </a:r>
            <a:r>
              <a:rPr lang="fr-FR" dirty="0" err="1"/>
              <a:t>Genon</a:t>
            </a:r>
            <a:r>
              <a:rPr lang="fr-FR" dirty="0"/>
              <a:t>, </a:t>
            </a:r>
            <a:r>
              <a:rPr lang="fr-FR" dirty="0" err="1"/>
              <a:t>Cécile</a:t>
            </a:r>
            <a:r>
              <a:rPr lang="fr-FR" dirty="0"/>
              <a:t> Chartrain et Coraline Delebarre, « Pour une promotion de la santé lesbienne : </a:t>
            </a:r>
            <a:r>
              <a:rPr lang="fr-FR" dirty="0" err="1"/>
              <a:t>état</a:t>
            </a:r>
            <a:r>
              <a:rPr lang="fr-FR" dirty="0"/>
              <a:t> des lieux des recherches, enjeux et propositions », </a:t>
            </a:r>
            <a:r>
              <a:rPr lang="fr-FR" i="1" dirty="0"/>
              <a:t>Genre, </a:t>
            </a:r>
            <a:r>
              <a:rPr lang="fr-FR" i="1" dirty="0" err="1"/>
              <a:t>sexualite</a:t>
            </a:r>
            <a:r>
              <a:rPr lang="fr-FR" i="1" dirty="0"/>
              <a:t>́ &amp; </a:t>
            </a:r>
            <a:r>
              <a:rPr lang="fr-FR" i="1" dirty="0" err="1"/>
              <a:t>sociéte</a:t>
            </a:r>
            <a:r>
              <a:rPr lang="fr-FR" i="1" dirty="0"/>
              <a:t>́ </a:t>
            </a:r>
            <a:r>
              <a:rPr lang="fr-FR" dirty="0"/>
              <a:t>[En ligne], 1 | Printemps 2009, DOI : https://</a:t>
            </a:r>
            <a:r>
              <a:rPr lang="fr-FR" dirty="0" err="1"/>
              <a:t>doi.org</a:t>
            </a:r>
            <a:r>
              <a:rPr lang="fr-FR" dirty="0"/>
              <a:t>/10.4000/gss.951 </a:t>
            </a:r>
          </a:p>
        </p:txBody>
      </p:sp>
    </p:spTree>
    <p:extLst>
      <p:ext uri="{BB962C8B-B14F-4D97-AF65-F5344CB8AC3E}">
        <p14:creationId xmlns:p14="http://schemas.microsoft.com/office/powerpoint/2010/main" val="38926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8C52F-2653-724D-A4D4-B01279C7F53D}"/>
              </a:ext>
            </a:extLst>
          </p:cNvPr>
          <p:cNvSpPr>
            <a:spLocks noGrp="1"/>
          </p:cNvSpPr>
          <p:nvPr>
            <p:ph type="title"/>
          </p:nvPr>
        </p:nvSpPr>
        <p:spPr/>
        <p:txBody>
          <a:bodyPr/>
          <a:lstStyle/>
          <a:p>
            <a:r>
              <a:rPr lang="fr-FR" dirty="0"/>
              <a:t>Des offres de santé dédiées inégalement réparties sur le territoire</a:t>
            </a:r>
          </a:p>
        </p:txBody>
      </p:sp>
      <p:sp>
        <p:nvSpPr>
          <p:cNvPr id="3" name="Espace réservé du contenu 2">
            <a:extLst>
              <a:ext uri="{FF2B5EF4-FFF2-40B4-BE49-F238E27FC236}">
                <a16:creationId xmlns:a16="http://schemas.microsoft.com/office/drawing/2014/main" id="{32570E93-71F7-2A4D-B79D-499741B1F0E6}"/>
              </a:ext>
            </a:extLst>
          </p:cNvPr>
          <p:cNvSpPr>
            <a:spLocks noGrp="1"/>
          </p:cNvSpPr>
          <p:nvPr>
            <p:ph idx="1"/>
          </p:nvPr>
        </p:nvSpPr>
        <p:spPr/>
        <p:txBody>
          <a:bodyPr/>
          <a:lstStyle/>
          <a:p>
            <a:pPr lvl="1"/>
            <a:r>
              <a:rPr lang="fr-FR" dirty="0"/>
              <a:t>Concentration des offres de santé dédiées aux minorités sexuelles de genre (associations LGBTI+, centres de santé d’approche communautaire…) dans les grandes villes</a:t>
            </a:r>
          </a:p>
          <a:p>
            <a:pPr lvl="1"/>
            <a:r>
              <a:rPr lang="fr-FR" dirty="0"/>
              <a:t>Centres de santé sexuelle d’approches communautaire: </a:t>
            </a:r>
          </a:p>
          <a:p>
            <a:pPr lvl="2"/>
            <a:r>
              <a:rPr lang="fr-FR" dirty="0">
                <a:hlinkClick r:id="rId2"/>
              </a:rPr>
              <a:t>A Paris: Checkpoint </a:t>
            </a:r>
            <a:r>
              <a:rPr lang="fr-FR" dirty="0"/>
              <a:t>géré par le Groupe SOS</a:t>
            </a:r>
          </a:p>
          <a:p>
            <a:pPr lvl="2"/>
            <a:r>
              <a:rPr lang="fr-FR" dirty="0">
                <a:hlinkClick r:id="rId3"/>
              </a:rPr>
              <a:t>A Marseille: le SPOT Longchamp </a:t>
            </a:r>
            <a:r>
              <a:rPr lang="fr-FR" dirty="0"/>
              <a:t>géré par AIDES</a:t>
            </a:r>
          </a:p>
          <a:p>
            <a:pPr lvl="2"/>
            <a:r>
              <a:rPr lang="fr-FR" dirty="0">
                <a:hlinkClick r:id="rId4"/>
              </a:rPr>
              <a:t>A Montpellier: le SPOT </a:t>
            </a:r>
            <a:r>
              <a:rPr lang="fr-FR" dirty="0"/>
              <a:t>géré par AIDES</a:t>
            </a:r>
          </a:p>
          <a:p>
            <a:pPr lvl="2"/>
            <a:r>
              <a:rPr lang="fr-FR" dirty="0">
                <a:hlinkClick r:id="rId5"/>
              </a:rPr>
              <a:t>A Lyon: le GRIFFON</a:t>
            </a:r>
            <a:endParaRPr lang="fr-FR" dirty="0"/>
          </a:p>
          <a:p>
            <a:endParaRPr lang="fr-FR" dirty="0"/>
          </a:p>
        </p:txBody>
      </p:sp>
      <p:sp>
        <p:nvSpPr>
          <p:cNvPr id="4" name="Espace réservé du pied de page 3">
            <a:extLst>
              <a:ext uri="{FF2B5EF4-FFF2-40B4-BE49-F238E27FC236}">
                <a16:creationId xmlns:a16="http://schemas.microsoft.com/office/drawing/2014/main" id="{4DD9EEAF-3B3D-1D4B-8FFD-2CAF925111A1}"/>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5EA37DB0-CD56-0646-82D4-F4CDCB395313}"/>
              </a:ext>
            </a:extLst>
          </p:cNvPr>
          <p:cNvSpPr>
            <a:spLocks noGrp="1"/>
          </p:cNvSpPr>
          <p:nvPr>
            <p:ph type="sldNum" sz="quarter" idx="12"/>
          </p:nvPr>
        </p:nvSpPr>
        <p:spPr/>
        <p:txBody>
          <a:bodyPr/>
          <a:lstStyle/>
          <a:p>
            <a:fld id="{259399B4-0232-7244-ABA0-09E675CF5EB7}" type="slidenum">
              <a:rPr lang="fr-FR" smtClean="0"/>
              <a:t>22</a:t>
            </a:fld>
            <a:endParaRPr lang="fr-FR"/>
          </a:p>
        </p:txBody>
      </p:sp>
    </p:spTree>
    <p:extLst>
      <p:ext uri="{BB962C8B-B14F-4D97-AF65-F5344CB8AC3E}">
        <p14:creationId xmlns:p14="http://schemas.microsoft.com/office/powerpoint/2010/main" val="1500804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5484973" name="Заголовок 1"/>
          <p:cNvSpPr>
            <a:spLocks noGrp="1"/>
          </p:cNvSpPr>
          <p:nvPr>
            <p:ph type="title"/>
          </p:nvPr>
        </p:nvSpPr>
        <p:spPr bwMode="auto">
          <a:xfrm>
            <a:off x="126152" y="49342"/>
            <a:ext cx="10338312" cy="1162048"/>
          </a:xfrm>
        </p:spPr>
        <p:txBody>
          <a:bodyPr vertOverflow="overflow" horzOverflow="clip" vert="horz" wrap="square" lIns="91440" tIns="45720" rIns="91440" bIns="45720" numCol="1" spcCol="0" rtlCol="0" fromWordArt="0" anchor="b" anchorCtr="0" forceAA="0" compatLnSpc="0">
            <a:normAutofit/>
          </a:bodyPr>
          <a:lstStyle/>
          <a:p>
            <a:pPr algn="ctr">
              <a:defRPr/>
            </a:pPr>
            <a:r>
              <a:rPr lang="fr-FR" sz="4000" dirty="0"/>
              <a:t>Grandes villes vs. milieu rural</a:t>
            </a:r>
            <a:endParaRPr sz="4000" dirty="0"/>
          </a:p>
        </p:txBody>
      </p:sp>
      <p:sp>
        <p:nvSpPr>
          <p:cNvPr id="65412509" name="Объект 2"/>
          <p:cNvSpPr>
            <a:spLocks noGrp="1"/>
          </p:cNvSpPr>
          <p:nvPr>
            <p:ph idx="1"/>
          </p:nvPr>
        </p:nvSpPr>
        <p:spPr bwMode="auto">
          <a:xfrm>
            <a:off x="4766731" y="1597268"/>
            <a:ext cx="6815665" cy="4896135"/>
          </a:xfrm>
        </p:spPr>
        <p:txBody>
          <a:bodyPr vertOverflow="overflow" horzOverflow="clip" vert="horz" wrap="square" lIns="91440" tIns="45720" rIns="91440" bIns="45720" numCol="1" spcCol="0" rtlCol="0" fromWordArt="0" anchor="t" anchorCtr="0" forceAA="0" compatLnSpc="0">
            <a:normAutofit fontScale="92500" lnSpcReduction="13000"/>
          </a:bodyPr>
          <a:lstStyle/>
          <a:p>
            <a:pPr marL="0" indent="0">
              <a:buFont typeface="Arial"/>
              <a:buNone/>
              <a:defRPr/>
            </a:pPr>
            <a:r>
              <a:rPr lang="fr-FR" sz="2400" b="0" i="0" u="none" strike="noStrike" cap="none" spc="0">
                <a:solidFill>
                  <a:schemeClr val="accent6">
                    <a:lumMod val="50000"/>
                  </a:schemeClr>
                </a:solidFill>
                <a:latin typeface="Arial"/>
                <a:ea typeface="Arial"/>
                <a:cs typeface="Arial"/>
              </a:rPr>
              <a:t>« J'ai des copines en province, ben c'est compliqué quoi. Suivant la situation géographique, il y rien pour les personnes trans, c'est </a:t>
            </a:r>
            <a:r>
              <a:rPr lang="fr-FR" sz="2400" b="1" i="0" u="none" strike="noStrike" cap="none" spc="0">
                <a:solidFill>
                  <a:schemeClr val="accent6">
                    <a:lumMod val="50000"/>
                  </a:schemeClr>
                </a:solidFill>
                <a:latin typeface="Arial"/>
                <a:ea typeface="Arial"/>
                <a:cs typeface="Arial"/>
              </a:rPr>
              <a:t>c'est le désert absolu</a:t>
            </a:r>
            <a:r>
              <a:rPr lang="fr-FR" sz="2400" b="0" i="0" u="none" strike="noStrike" cap="none" spc="0">
                <a:solidFill>
                  <a:schemeClr val="accent6">
                    <a:lumMod val="50000"/>
                  </a:schemeClr>
                </a:solidFill>
                <a:latin typeface="Arial"/>
                <a:ea typeface="Arial"/>
                <a:cs typeface="Arial"/>
              </a:rPr>
              <a:t> » (Hélène, </a:t>
            </a:r>
            <a:r>
              <a:rPr lang="fr-FR" sz="2400" b="0" i="0" u="none" strike="noStrike" cap="none" spc="0">
                <a:solidFill>
                  <a:schemeClr val="accent6">
                    <a:lumMod val="50000"/>
                  </a:schemeClr>
                </a:solidFill>
                <a:latin typeface="Abyssinica SIL"/>
                <a:ea typeface="Abyssinica SIL"/>
                <a:cs typeface="Abyssinica SIL"/>
              </a:rPr>
              <a:t>~</a:t>
            </a:r>
            <a:r>
              <a:rPr lang="fr-FR" sz="2400" b="0" i="0" u="none" strike="noStrike" cap="none" spc="0">
                <a:solidFill>
                  <a:schemeClr val="accent6">
                    <a:lumMod val="50000"/>
                  </a:schemeClr>
                </a:solidFill>
                <a:latin typeface="Arial"/>
                <a:ea typeface="Arial"/>
                <a:cs typeface="Arial"/>
              </a:rPr>
              <a:t>50 ans, salariée associative, IDF)</a:t>
            </a:r>
            <a:endParaRPr/>
          </a:p>
          <a:p>
            <a:pPr marL="0" indent="0">
              <a:buFont typeface="Arial"/>
              <a:buNone/>
              <a:defRPr/>
            </a:pPr>
            <a:endParaRPr sz="2400"/>
          </a:p>
          <a:p>
            <a:pPr marL="0" indent="0">
              <a:buFont typeface="Arial"/>
              <a:buNone/>
              <a:defRPr/>
            </a:pPr>
            <a:r>
              <a:rPr lang="fr-FR" sz="2400" b="0" i="0" u="none" strike="noStrike" cap="none" spc="0">
                <a:solidFill>
                  <a:schemeClr val="accent6">
                    <a:lumMod val="50000"/>
                  </a:schemeClr>
                </a:solidFill>
                <a:latin typeface="Arial"/>
                <a:ea typeface="Arial"/>
                <a:cs typeface="Arial"/>
              </a:rPr>
              <a:t>« Il n'y a rien ou presque rien dans les Ardennes. Il y a des lieux de sociabilité, et encore, enfin... C'est compliqué quoi. Et du coup, </a:t>
            </a:r>
            <a:r>
              <a:rPr lang="fr-FR" sz="2400" b="1" i="0" u="none" strike="noStrike" cap="none" spc="0">
                <a:solidFill>
                  <a:schemeClr val="accent6">
                    <a:lumMod val="50000"/>
                  </a:schemeClr>
                </a:solidFill>
                <a:latin typeface="Arial"/>
                <a:ea typeface="Arial"/>
                <a:cs typeface="Arial"/>
              </a:rPr>
              <a:t>s'il n'y a pas des professionnel·es un peu sensibilisé·es dans les structures de soins, qui sont déjà très maltraités, c'est encore pire</a:t>
            </a:r>
            <a:r>
              <a:rPr lang="fr-FR" sz="2400" b="0" i="0" u="none" strike="noStrike" cap="none" spc="0">
                <a:solidFill>
                  <a:schemeClr val="accent6">
                    <a:lumMod val="50000"/>
                  </a:schemeClr>
                </a:solidFill>
                <a:latin typeface="Arial"/>
                <a:ea typeface="Arial"/>
                <a:cs typeface="Arial"/>
              </a:rPr>
              <a:t> »</a:t>
            </a:r>
            <a:r>
              <a:rPr sz="2400"/>
              <a:t> (</a:t>
            </a:r>
            <a:r>
              <a:rPr lang="fr-FR" sz="2400" b="0" i="0" u="none" strike="noStrike" cap="none" spc="0">
                <a:solidFill>
                  <a:schemeClr val="accent6">
                    <a:lumMod val="50000"/>
                  </a:schemeClr>
                </a:solidFill>
                <a:latin typeface="Arial"/>
                <a:ea typeface="Arial"/>
                <a:cs typeface="Arial"/>
              </a:rPr>
              <a:t>Aurélie, </a:t>
            </a:r>
            <a:r>
              <a:rPr lang="fr-FR" sz="2400" b="0" i="0" u="none" strike="noStrike" cap="none" spc="0">
                <a:solidFill>
                  <a:schemeClr val="accent6">
                    <a:lumMod val="50000"/>
                  </a:schemeClr>
                </a:solidFill>
                <a:latin typeface="Abyssinica SIL"/>
                <a:ea typeface="Abyssinica SIL"/>
                <a:cs typeface="Abyssinica SIL"/>
              </a:rPr>
              <a:t>~</a:t>
            </a:r>
            <a:r>
              <a:rPr lang="fr-FR" sz="2400" b="0" i="0" u="none" strike="noStrike" cap="none" spc="0">
                <a:solidFill>
                  <a:schemeClr val="accent6">
                    <a:lumMod val="50000"/>
                  </a:schemeClr>
                </a:solidFill>
                <a:latin typeface="Arial"/>
                <a:ea typeface="Arial"/>
                <a:cs typeface="Arial"/>
              </a:rPr>
              <a:t>35 ans, prof de santé, IDF)</a:t>
            </a:r>
            <a:endParaRPr/>
          </a:p>
          <a:p>
            <a:pPr marL="0" indent="0">
              <a:buFont typeface="Arial"/>
              <a:buNone/>
              <a:defRPr/>
            </a:pPr>
            <a:endParaRPr lang="fr-FR" sz="2400" b="0" i="0" u="none" strike="noStrike" cap="none" spc="0">
              <a:solidFill>
                <a:schemeClr val="accent6">
                  <a:lumMod val="50000"/>
                </a:schemeClr>
              </a:solidFill>
              <a:latin typeface="Arial"/>
              <a:ea typeface="Arial"/>
              <a:cs typeface="Arial"/>
            </a:endParaRPr>
          </a:p>
          <a:p>
            <a:pPr marL="0" indent="0">
              <a:buFont typeface="Arial"/>
              <a:buNone/>
              <a:defRPr/>
            </a:pPr>
            <a:r>
              <a:rPr lang="fr-FR" sz="2400" b="0" i="0" u="none" strike="noStrike" cap="none" spc="0">
                <a:solidFill>
                  <a:schemeClr val="accent6">
                    <a:lumMod val="50000"/>
                  </a:schemeClr>
                </a:solidFill>
                <a:latin typeface="Arial"/>
                <a:ea typeface="Arial"/>
                <a:cs typeface="Arial"/>
              </a:rPr>
              <a:t>« On peut moins avoir le </a:t>
            </a:r>
            <a:r>
              <a:rPr lang="fr-FR" sz="2400" b="1" i="0" u="none" strike="noStrike" cap="none" spc="0">
                <a:solidFill>
                  <a:schemeClr val="accent6">
                    <a:lumMod val="50000"/>
                  </a:schemeClr>
                </a:solidFill>
                <a:latin typeface="Arial"/>
                <a:ea typeface="Arial"/>
                <a:cs typeface="Arial"/>
              </a:rPr>
              <a:t>choix </a:t>
            </a:r>
            <a:r>
              <a:rPr lang="fr-FR" sz="2400" b="0" i="0" u="none" strike="noStrike" cap="none" spc="0">
                <a:solidFill>
                  <a:schemeClr val="accent6">
                    <a:lumMod val="50000"/>
                  </a:schemeClr>
                </a:solidFill>
                <a:latin typeface="Arial"/>
                <a:ea typeface="Arial"/>
                <a:cs typeface="Arial"/>
              </a:rPr>
              <a:t>aussi de ces pros de santé »</a:t>
            </a:r>
            <a:r>
              <a:rPr sz="2400" b="0" i="0" u="none" strike="noStrike" cap="none" spc="0">
                <a:solidFill>
                  <a:schemeClr val="accent6">
                    <a:lumMod val="50000"/>
                  </a:schemeClr>
                </a:solidFill>
                <a:latin typeface="Arial"/>
                <a:ea typeface="Arial"/>
                <a:cs typeface="Arial"/>
              </a:rPr>
              <a:t> (Mathilde, </a:t>
            </a:r>
            <a:r>
              <a:rPr lang="fr-FR" sz="2400" b="0" i="0" u="none" strike="noStrike" cap="none" spc="0">
                <a:solidFill>
                  <a:schemeClr val="accent6">
                    <a:lumMod val="50000"/>
                  </a:schemeClr>
                </a:solidFill>
                <a:latin typeface="Abyssinica SIL"/>
                <a:ea typeface="Abyssinica SIL"/>
                <a:cs typeface="Abyssinica SIL"/>
              </a:rPr>
              <a:t>~</a:t>
            </a:r>
            <a:r>
              <a:rPr lang="fr-FR" sz="2400" b="0" i="0" u="none" strike="noStrike" cap="none" spc="0">
                <a:solidFill>
                  <a:schemeClr val="accent6">
                    <a:lumMod val="50000"/>
                  </a:schemeClr>
                </a:solidFill>
                <a:latin typeface="Arial"/>
                <a:ea typeface="Arial"/>
                <a:cs typeface="Arial"/>
              </a:rPr>
              <a:t>40 ans, prof de santé,</a:t>
            </a:r>
            <a:r>
              <a:rPr sz="2400" b="0" i="0" u="none" strike="noStrike" cap="none" spc="0">
                <a:solidFill>
                  <a:schemeClr val="accent6">
                    <a:lumMod val="50000"/>
                  </a:schemeClr>
                </a:solidFill>
                <a:latin typeface="Arial"/>
                <a:ea typeface="Arial"/>
                <a:cs typeface="Arial"/>
              </a:rPr>
              <a:t> IDF)</a:t>
            </a:r>
            <a:endParaRPr/>
          </a:p>
        </p:txBody>
      </p:sp>
      <p:sp>
        <p:nvSpPr>
          <p:cNvPr id="1318676928" name="Номер слайда 5"/>
          <p:cNvSpPr>
            <a:spLocks noGrp="1"/>
          </p:cNvSpPr>
          <p:nvPr>
            <p:ph type="sldNum" sz="quarter" idx="12"/>
          </p:nvPr>
        </p:nvSpPr>
        <p:spPr bwMode="auto"/>
        <p:txBody>
          <a:bodyPr/>
          <a:lstStyle/>
          <a:p>
            <a:pPr>
              <a:defRPr/>
            </a:pPr>
            <a:fld id="{F3FAC659-E521-4073-6DDC-775D053BA3F5}" type="slidenum">
              <a:rPr lang="ru-RU"/>
              <a:t>23</a:t>
            </a:fld>
            <a:endParaRPr lang="ru-RU"/>
          </a:p>
        </p:txBody>
      </p:sp>
      <p:sp>
        <p:nvSpPr>
          <p:cNvPr id="1368219143" name=" 1368219142"/>
          <p:cNvSpPr/>
          <p:nvPr/>
        </p:nvSpPr>
        <p:spPr bwMode="auto">
          <a:xfrm>
            <a:off x="14247982" y="5020837"/>
            <a:ext cx="17827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387078113" name=" 1387078112"/>
          <p:cNvSpPr/>
          <p:nvPr/>
        </p:nvSpPr>
        <p:spPr bwMode="auto">
          <a:xfrm>
            <a:off x="3170840" y="-878178"/>
            <a:ext cx="151317"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83607974" name="Image 83607973"/>
          <p:cNvPicPr>
            <a:picLocks noChangeAspect="1"/>
          </p:cNvPicPr>
          <p:nvPr/>
        </p:nvPicPr>
        <p:blipFill>
          <a:blip r:embed="rId2"/>
          <a:stretch/>
        </p:blipFill>
        <p:spPr bwMode="auto">
          <a:xfrm>
            <a:off x="126152" y="1773115"/>
            <a:ext cx="4447347" cy="4720289"/>
          </a:xfrm>
          <a:prstGeom prst="rect">
            <a:avLst/>
          </a:prstGeom>
        </p:spPr>
      </p:pic>
      <p:sp>
        <p:nvSpPr>
          <p:cNvPr id="2" name="Espace réservé du pied de page 1">
            <a:extLst>
              <a:ext uri="{FF2B5EF4-FFF2-40B4-BE49-F238E27FC236}">
                <a16:creationId xmlns:a16="http://schemas.microsoft.com/office/drawing/2014/main" id="{CF02922A-5568-6A40-9790-FF665E48B85E}"/>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31243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29036763" name="Заголовок 1"/>
          <p:cNvSpPr>
            <a:spLocks noGrp="1"/>
          </p:cNvSpPr>
          <p:nvPr>
            <p:ph type="title"/>
          </p:nvPr>
        </p:nvSpPr>
        <p:spPr bwMode="auto">
          <a:xfrm>
            <a:off x="0" y="276466"/>
            <a:ext cx="9885563" cy="1320800"/>
          </a:xfrm>
        </p:spPr>
        <p:txBody>
          <a:bodyPr vertOverflow="overflow" horzOverflow="clip" vert="horz" wrap="square" lIns="91440" tIns="45720" rIns="91440" bIns="45720" numCol="1" spcCol="0" rtlCol="0" fromWordArt="0" anchor="ctr" anchorCtr="0" forceAA="0" compatLnSpc="0">
            <a:normAutofit/>
          </a:bodyPr>
          <a:lstStyle/>
          <a:p>
            <a:pPr>
              <a:defRPr/>
            </a:pPr>
            <a:r>
              <a:rPr lang="fr-FR" sz="4000" dirty="0"/>
              <a:t>Leviers</a:t>
            </a:r>
            <a:r>
              <a:rPr lang="fr-FR" dirty="0"/>
              <a:t> </a:t>
            </a:r>
            <a:r>
              <a:rPr lang="fr-FR" sz="4000" dirty="0"/>
              <a:t>contre les inégalités sociales de santé</a:t>
            </a:r>
            <a:endParaRPr sz="4000" dirty="0"/>
          </a:p>
        </p:txBody>
      </p:sp>
      <p:sp>
        <p:nvSpPr>
          <p:cNvPr id="873335774" name="Номер слайда 5"/>
          <p:cNvSpPr>
            <a:spLocks noGrp="1"/>
          </p:cNvSpPr>
          <p:nvPr>
            <p:ph type="sldNum" sz="quarter" idx="12"/>
          </p:nvPr>
        </p:nvSpPr>
        <p:spPr bwMode="auto"/>
        <p:txBody>
          <a:bodyPr/>
          <a:lstStyle/>
          <a:p>
            <a:pPr>
              <a:defRPr/>
            </a:pPr>
            <a:fld id="{B1192FAF-9169-D55E-CF49-30B3717366B4}" type="slidenum">
              <a:rPr lang="ru-RU"/>
              <a:t>24</a:t>
            </a:fld>
            <a:endParaRPr lang="ru-RU"/>
          </a:p>
        </p:txBody>
      </p:sp>
      <p:pic>
        <p:nvPicPr>
          <p:cNvPr id="993224134" name="Image 993224133"/>
          <p:cNvPicPr>
            <a:picLocks noChangeAspect="1"/>
          </p:cNvPicPr>
          <p:nvPr/>
        </p:nvPicPr>
        <p:blipFill>
          <a:blip r:embed="rId2"/>
          <a:stretch/>
        </p:blipFill>
        <p:spPr bwMode="auto">
          <a:xfrm>
            <a:off x="3295041" y="1968912"/>
            <a:ext cx="6689388" cy="4459591"/>
          </a:xfrm>
          <a:prstGeom prst="rect">
            <a:avLst/>
          </a:prstGeom>
        </p:spPr>
      </p:pic>
      <p:pic>
        <p:nvPicPr>
          <p:cNvPr id="1390048190" name="Image 1390048189"/>
          <p:cNvPicPr>
            <a:picLocks noChangeAspect="1"/>
          </p:cNvPicPr>
          <p:nvPr/>
        </p:nvPicPr>
        <p:blipFill>
          <a:blip r:embed="rId3"/>
          <a:srcRect l="6340" r="7527"/>
          <a:stretch/>
        </p:blipFill>
        <p:spPr bwMode="auto">
          <a:xfrm>
            <a:off x="4005380" y="3083516"/>
            <a:ext cx="1548874" cy="953750"/>
          </a:xfrm>
          <a:prstGeom prst="rect">
            <a:avLst/>
          </a:prstGeom>
        </p:spPr>
      </p:pic>
      <p:pic>
        <p:nvPicPr>
          <p:cNvPr id="323821683" name="Image 323821682"/>
          <p:cNvPicPr>
            <a:picLocks noChangeAspect="1"/>
          </p:cNvPicPr>
          <p:nvPr/>
        </p:nvPicPr>
        <p:blipFill>
          <a:blip r:embed="rId4"/>
          <a:srcRect l="6540" t="20671" r="4858" b="17372"/>
          <a:stretch/>
        </p:blipFill>
        <p:spPr bwMode="auto">
          <a:xfrm>
            <a:off x="4457414" y="4293891"/>
            <a:ext cx="839491" cy="836910"/>
          </a:xfrm>
          <a:prstGeom prst="rect">
            <a:avLst/>
          </a:prstGeom>
        </p:spPr>
      </p:pic>
      <p:sp>
        <p:nvSpPr>
          <p:cNvPr id="994957059" name=" 994957058"/>
          <p:cNvSpPr/>
          <p:nvPr/>
        </p:nvSpPr>
        <p:spPr bwMode="auto">
          <a:xfrm>
            <a:off x="13991256" y="6058364"/>
            <a:ext cx="9505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2129401094" name="Image 2129401093"/>
          <p:cNvPicPr>
            <a:picLocks noChangeAspect="1"/>
          </p:cNvPicPr>
          <p:nvPr/>
        </p:nvPicPr>
        <p:blipFill>
          <a:blip r:embed="rId5"/>
          <a:stretch/>
        </p:blipFill>
        <p:spPr bwMode="auto">
          <a:xfrm>
            <a:off x="8022696" y="3287117"/>
            <a:ext cx="830870" cy="830870"/>
          </a:xfrm>
          <a:prstGeom prst="rect">
            <a:avLst/>
          </a:prstGeom>
        </p:spPr>
      </p:pic>
      <p:sp>
        <p:nvSpPr>
          <p:cNvPr id="849682425" name=" 849682424"/>
          <p:cNvSpPr/>
          <p:nvPr/>
        </p:nvSpPr>
        <p:spPr bwMode="auto">
          <a:xfrm>
            <a:off x="14175343" y="7193004"/>
            <a:ext cx="42465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267983308" name="Image 1267983307"/>
          <p:cNvPicPr>
            <a:picLocks noChangeAspect="1"/>
          </p:cNvPicPr>
          <p:nvPr/>
        </p:nvPicPr>
        <p:blipFill>
          <a:blip r:embed="rId6"/>
          <a:stretch/>
        </p:blipFill>
        <p:spPr bwMode="auto">
          <a:xfrm>
            <a:off x="7964622" y="4391186"/>
            <a:ext cx="766016" cy="822758"/>
          </a:xfrm>
          <a:prstGeom prst="rect">
            <a:avLst/>
          </a:prstGeom>
        </p:spPr>
      </p:pic>
      <p:sp>
        <p:nvSpPr>
          <p:cNvPr id="2" name="Espace réservé du pied de page 1">
            <a:extLst>
              <a:ext uri="{FF2B5EF4-FFF2-40B4-BE49-F238E27FC236}">
                <a16:creationId xmlns:a16="http://schemas.microsoft.com/office/drawing/2014/main" id="{04451B23-F111-0B4B-ADA6-B2EA969F0BB6}"/>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55065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52868713" name="Bulle rectangulaire à coins arrondis 852868712"/>
          <p:cNvSpPr/>
          <p:nvPr/>
        </p:nvSpPr>
        <p:spPr bwMode="auto">
          <a:xfrm>
            <a:off x="1011008" y="4395685"/>
            <a:ext cx="9868524" cy="2061147"/>
          </a:xfrm>
          <a:prstGeom prst="wedgeRoundRectCallout">
            <a:avLst>
              <a:gd name="adj1" fmla="val -40433"/>
              <a:gd name="adj2" fmla="val 64137"/>
              <a:gd name="adj3" fmla="val 16667"/>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sp>
      <p:sp>
        <p:nvSpPr>
          <p:cNvPr id="131245336" name="Bulle rectangulaire à coins arrondis 131245335"/>
          <p:cNvSpPr/>
          <p:nvPr/>
        </p:nvSpPr>
        <p:spPr bwMode="auto">
          <a:xfrm>
            <a:off x="470040" y="1795696"/>
            <a:ext cx="5730614" cy="1998688"/>
          </a:xfrm>
          <a:prstGeom prst="wedgeRoundRectCallout">
            <a:avLst>
              <a:gd name="adj1" fmla="val -45435"/>
              <a:gd name="adj2" fmla="val -85238"/>
              <a:gd name="adj3" fmla="val 16667"/>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sp>
      <p:sp>
        <p:nvSpPr>
          <p:cNvPr id="1366965302" name="Заголовок 1"/>
          <p:cNvSpPr>
            <a:spLocks noGrp="1"/>
          </p:cNvSpPr>
          <p:nvPr>
            <p:ph type="title"/>
          </p:nvPr>
        </p:nvSpPr>
        <p:spPr bwMode="auto"/>
        <p:txBody>
          <a:bodyPr/>
          <a:lstStyle/>
          <a:p>
            <a:pPr>
              <a:defRPr/>
            </a:pPr>
            <a:r>
              <a:rPr dirty="0" err="1"/>
              <a:t>Créer</a:t>
            </a:r>
            <a:r>
              <a:rPr dirty="0"/>
              <a:t> des </a:t>
            </a:r>
            <a:r>
              <a:rPr dirty="0" err="1"/>
              <a:t>réseaux</a:t>
            </a:r>
            <a:endParaRPr dirty="0"/>
          </a:p>
        </p:txBody>
      </p:sp>
      <p:sp>
        <p:nvSpPr>
          <p:cNvPr id="1154196729" name="Номер слайда 5"/>
          <p:cNvSpPr>
            <a:spLocks noGrp="1"/>
          </p:cNvSpPr>
          <p:nvPr>
            <p:ph type="sldNum" sz="quarter" idx="12"/>
          </p:nvPr>
        </p:nvSpPr>
        <p:spPr bwMode="auto"/>
        <p:txBody>
          <a:bodyPr/>
          <a:lstStyle/>
          <a:p>
            <a:pPr>
              <a:defRPr/>
            </a:pPr>
            <a:fld id="{FAE9FD75-E0D5-A319-86BD-86A2817E312C}" type="slidenum">
              <a:rPr lang="ru-RU"/>
              <a:t>25</a:t>
            </a:fld>
            <a:endParaRPr lang="ru-RU"/>
          </a:p>
        </p:txBody>
      </p:sp>
      <p:sp>
        <p:nvSpPr>
          <p:cNvPr id="1647030866" name="ZoneTexte 1647030865"/>
          <p:cNvSpPr txBox="1"/>
          <p:nvPr/>
        </p:nvSpPr>
        <p:spPr bwMode="auto">
          <a:xfrm>
            <a:off x="512370" y="1951754"/>
            <a:ext cx="5570518" cy="16154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lang="fr-FR" sz="2000" b="0" i="0" u="none" strike="noStrike" cap="none" spc="0">
                <a:solidFill>
                  <a:schemeClr val="tx1"/>
                </a:solidFill>
                <a:latin typeface="Arial"/>
                <a:ea typeface="Arial"/>
                <a:cs typeface="Arial"/>
              </a:rPr>
              <a:t>« L’enjeu </a:t>
            </a:r>
            <a:r>
              <a:rPr lang="fr-FR" sz="2000" b="0" i="0" u="none" strike="noStrike" cap="none" spc="0">
                <a:solidFill>
                  <a:srgbClr val="000000"/>
                </a:solidFill>
                <a:latin typeface="Arial"/>
                <a:ea typeface="Arial"/>
                <a:cs typeface="Arial"/>
              </a:rPr>
              <a:t>c’est la mise en réseau. (...) Parce que finalement, tout le monde travaille un peu dans son coin sans trop savoir ce qui se passe ailleurs.</a:t>
            </a:r>
            <a:r>
              <a:rPr lang="fr-FR" sz="2000" b="0" i="1" u="none" strike="noStrike" cap="none" spc="0">
                <a:solidFill>
                  <a:srgbClr val="000000"/>
                </a:solidFill>
                <a:latin typeface="Arial"/>
                <a:ea typeface="Arial"/>
                <a:cs typeface="Arial"/>
              </a:rPr>
              <a:t> »</a:t>
            </a:r>
            <a:r>
              <a:rPr lang="fr-FR" sz="2000" b="0" i="0" u="none" strike="noStrike" cap="none" spc="0">
                <a:solidFill>
                  <a:schemeClr val="tx1"/>
                </a:solidFill>
                <a:latin typeface="Arial"/>
                <a:ea typeface="Arial"/>
                <a:cs typeface="Arial"/>
              </a:rPr>
              <a:t> (Mélanie, ~40 ans, Prof de santé, IDF)</a:t>
            </a:r>
            <a:endParaRPr lang="fr-FR" sz="2000" b="0" i="0" u="none" strike="noStrike" cap="none" spc="0">
              <a:solidFill>
                <a:srgbClr val="000000"/>
              </a:solidFill>
              <a:latin typeface="Arial"/>
              <a:ea typeface="Arial"/>
              <a:cs typeface="Arial"/>
            </a:endParaRPr>
          </a:p>
        </p:txBody>
      </p:sp>
      <p:sp>
        <p:nvSpPr>
          <p:cNvPr id="810372015" name="ZoneTexte 810372014"/>
          <p:cNvSpPr txBox="1"/>
          <p:nvPr/>
        </p:nvSpPr>
        <p:spPr bwMode="auto">
          <a:xfrm>
            <a:off x="1123332" y="4618521"/>
            <a:ext cx="9336513" cy="161547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sz="2000" b="0" i="0" u="none">
                <a:solidFill>
                  <a:srgbClr val="000000"/>
                </a:solidFill>
                <a:latin typeface="Arial"/>
                <a:ea typeface="Arial"/>
                <a:cs typeface="Arial"/>
              </a:rPr>
              <a:t>« </a:t>
            </a:r>
            <a:r>
              <a:rPr sz="2000" b="0" i="1" u="none">
                <a:solidFill>
                  <a:srgbClr val="000000"/>
                </a:solidFill>
                <a:latin typeface="Arial"/>
                <a:ea typeface="Arial"/>
                <a:cs typeface="Arial"/>
              </a:rPr>
              <a:t> </a:t>
            </a:r>
            <a:r>
              <a:rPr sz="2000" b="0" i="0" u="none">
                <a:solidFill>
                  <a:srgbClr val="000000"/>
                </a:solidFill>
                <a:latin typeface="Arial"/>
                <a:ea typeface="Arial"/>
                <a:cs typeface="Arial"/>
              </a:rPr>
              <a:t>Alors localement, à chaque fois qu’il se passe des trucs tellement construits, c’est toujours quand c’est avec les assos trans. Voilà. Et c’est quelque chose qu’on essaye d’encourager. C’est quelque chose qui est dans nos textes aussi, qui est vraiment d’encourager les alliés à aller travailler avec leurs assos locales. » (Sam, </a:t>
            </a:r>
            <a:r>
              <a:rPr lang="fr-FR" sz="2000" b="0" i="0" u="none" strike="noStrike" cap="none" spc="0">
                <a:solidFill>
                  <a:srgbClr val="000000"/>
                </a:solidFill>
                <a:latin typeface="Arial"/>
                <a:ea typeface="Arial"/>
                <a:cs typeface="Arial"/>
              </a:rPr>
              <a:t>~</a:t>
            </a:r>
            <a:r>
              <a:rPr sz="2000" b="0" i="0" u="none">
                <a:solidFill>
                  <a:srgbClr val="000000"/>
                </a:solidFill>
                <a:latin typeface="Arial"/>
                <a:ea typeface="Arial"/>
                <a:cs typeface="Arial"/>
              </a:rPr>
              <a:t>30 ans, bénévole associatif, Sud ouest)</a:t>
            </a:r>
            <a:endParaRPr sz="2000"/>
          </a:p>
        </p:txBody>
      </p:sp>
      <p:pic>
        <p:nvPicPr>
          <p:cNvPr id="2036576664" name="Image 2036576663"/>
          <p:cNvPicPr>
            <a:picLocks noChangeAspect="1"/>
          </p:cNvPicPr>
          <p:nvPr/>
        </p:nvPicPr>
        <p:blipFill>
          <a:blip r:embed="rId3"/>
          <a:srcRect l="6340" r="7527"/>
          <a:stretch/>
        </p:blipFill>
        <p:spPr bwMode="auto">
          <a:xfrm>
            <a:off x="7153474" y="1249739"/>
            <a:ext cx="4940084" cy="3041956"/>
          </a:xfrm>
          <a:prstGeom prst="rect">
            <a:avLst/>
          </a:prstGeom>
        </p:spPr>
      </p:pic>
      <p:sp>
        <p:nvSpPr>
          <p:cNvPr id="2" name="Espace réservé du pied de page 1">
            <a:extLst>
              <a:ext uri="{FF2B5EF4-FFF2-40B4-BE49-F238E27FC236}">
                <a16:creationId xmlns:a16="http://schemas.microsoft.com/office/drawing/2014/main" id="{C4CE61B5-2544-CE4C-B858-FBCB9FE215B2}"/>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172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B6E95-2328-7A45-BE6A-2AC4CB2B9804}"/>
              </a:ext>
            </a:extLst>
          </p:cNvPr>
          <p:cNvSpPr>
            <a:spLocks noGrp="1"/>
          </p:cNvSpPr>
          <p:nvPr>
            <p:ph type="title"/>
          </p:nvPr>
        </p:nvSpPr>
        <p:spPr/>
        <p:txBody>
          <a:bodyPr/>
          <a:lstStyle/>
          <a:p>
            <a:r>
              <a:rPr lang="fr-FR" dirty="0"/>
              <a:t>Créer des réseaux</a:t>
            </a:r>
          </a:p>
        </p:txBody>
      </p:sp>
      <p:sp>
        <p:nvSpPr>
          <p:cNvPr id="3" name="Espace réservé du contenu 2">
            <a:extLst>
              <a:ext uri="{FF2B5EF4-FFF2-40B4-BE49-F238E27FC236}">
                <a16:creationId xmlns:a16="http://schemas.microsoft.com/office/drawing/2014/main" id="{DA52D8EA-C2D0-DC4D-A4BC-E0CE07A36D0A}"/>
              </a:ext>
            </a:extLst>
          </p:cNvPr>
          <p:cNvSpPr>
            <a:spLocks noGrp="1"/>
          </p:cNvSpPr>
          <p:nvPr>
            <p:ph idx="1"/>
          </p:nvPr>
        </p:nvSpPr>
        <p:spPr>
          <a:xfrm>
            <a:off x="677334" y="1702677"/>
            <a:ext cx="8596668" cy="4338686"/>
          </a:xfrm>
        </p:spPr>
        <p:txBody>
          <a:bodyPr/>
          <a:lstStyle/>
          <a:p>
            <a:r>
              <a:rPr lang="fr-FR" dirty="0"/>
              <a:t>Exemple de réseaux dans le champ de la santé LGBTI+:</a:t>
            </a:r>
          </a:p>
          <a:p>
            <a:pPr lvl="1"/>
            <a:r>
              <a:rPr lang="fr-FR" b="1" dirty="0"/>
              <a:t>Le Réseau de Santé Trans « </a:t>
            </a:r>
            <a:r>
              <a:rPr lang="fr-FR" b="1" dirty="0" err="1"/>
              <a:t>ReST</a:t>
            </a:r>
            <a:r>
              <a:rPr lang="fr-FR" b="1" dirty="0"/>
              <a:t> »</a:t>
            </a:r>
            <a:r>
              <a:rPr lang="fr-FR" dirty="0"/>
              <a:t> :associe des personnes trans, des </a:t>
            </a:r>
            <a:r>
              <a:rPr lang="fr-FR" dirty="0" err="1"/>
              <a:t>représentant·es</a:t>
            </a:r>
            <a:r>
              <a:rPr lang="fr-FR" dirty="0"/>
              <a:t> d’associations, et des </a:t>
            </a:r>
            <a:r>
              <a:rPr lang="fr-FR" dirty="0" err="1"/>
              <a:t>professionnel·les</a:t>
            </a:r>
            <a:r>
              <a:rPr lang="fr-FR" dirty="0"/>
              <a:t> de santé </a:t>
            </a:r>
          </a:p>
        </p:txBody>
      </p:sp>
      <p:sp>
        <p:nvSpPr>
          <p:cNvPr id="4" name="Espace réservé du pied de page 3">
            <a:extLst>
              <a:ext uri="{FF2B5EF4-FFF2-40B4-BE49-F238E27FC236}">
                <a16:creationId xmlns:a16="http://schemas.microsoft.com/office/drawing/2014/main" id="{22474A79-C006-E541-AFD9-B2A3A0D9CEF7}"/>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D6E0B9A6-366D-C54C-B990-4C06E0FDADA5}"/>
              </a:ext>
            </a:extLst>
          </p:cNvPr>
          <p:cNvSpPr>
            <a:spLocks noGrp="1"/>
          </p:cNvSpPr>
          <p:nvPr>
            <p:ph type="sldNum" sz="quarter" idx="12"/>
          </p:nvPr>
        </p:nvSpPr>
        <p:spPr/>
        <p:txBody>
          <a:bodyPr/>
          <a:lstStyle/>
          <a:p>
            <a:fld id="{259399B4-0232-7244-ABA0-09E675CF5EB7}" type="slidenum">
              <a:rPr lang="fr-FR" smtClean="0"/>
              <a:t>26</a:t>
            </a:fld>
            <a:endParaRPr lang="fr-FR"/>
          </a:p>
        </p:txBody>
      </p:sp>
    </p:spTree>
    <p:extLst>
      <p:ext uri="{BB962C8B-B14F-4D97-AF65-F5344CB8AC3E}">
        <p14:creationId xmlns:p14="http://schemas.microsoft.com/office/powerpoint/2010/main" val="74810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102837" name="Заголовок 1"/>
          <p:cNvSpPr>
            <a:spLocks noGrp="1"/>
          </p:cNvSpPr>
          <p:nvPr>
            <p:ph type="title"/>
          </p:nvPr>
        </p:nvSpPr>
        <p:spPr bwMode="auto">
          <a:xfrm>
            <a:off x="787828" y="40416"/>
            <a:ext cx="10588756" cy="1143000"/>
          </a:xfrm>
        </p:spPr>
        <p:txBody>
          <a:bodyPr/>
          <a:lstStyle/>
          <a:p>
            <a:pPr>
              <a:defRPr/>
            </a:pPr>
            <a:r>
              <a:t>Identifier les soignant·es friendly</a:t>
            </a:r>
          </a:p>
        </p:txBody>
      </p:sp>
      <p:sp>
        <p:nvSpPr>
          <p:cNvPr id="194987457" name="Номер слайда 5"/>
          <p:cNvSpPr>
            <a:spLocks noGrp="1"/>
          </p:cNvSpPr>
          <p:nvPr>
            <p:ph type="sldNum" sz="quarter" idx="12"/>
          </p:nvPr>
        </p:nvSpPr>
        <p:spPr bwMode="auto"/>
        <p:txBody>
          <a:bodyPr/>
          <a:lstStyle/>
          <a:p>
            <a:pPr>
              <a:defRPr/>
            </a:pPr>
            <a:fld id="{C50ABB01-8F1B-370E-DA8D-8EDCAC5996C4}" type="slidenum">
              <a:rPr lang="ru-RU"/>
              <a:t>27</a:t>
            </a:fld>
            <a:endParaRPr lang="ru-RU"/>
          </a:p>
        </p:txBody>
      </p:sp>
      <p:pic>
        <p:nvPicPr>
          <p:cNvPr id="1282395021" name="Image 1282395020"/>
          <p:cNvPicPr>
            <a:picLocks noChangeAspect="1"/>
          </p:cNvPicPr>
          <p:nvPr/>
        </p:nvPicPr>
        <p:blipFill>
          <a:blip r:embed="rId2"/>
          <a:srcRect r="53880" b="6620"/>
          <a:stretch/>
        </p:blipFill>
        <p:spPr bwMode="auto">
          <a:xfrm>
            <a:off x="7153155" y="1362397"/>
            <a:ext cx="5074795" cy="5290635"/>
          </a:xfrm>
          <a:prstGeom prst="rect">
            <a:avLst/>
          </a:prstGeom>
        </p:spPr>
      </p:pic>
      <p:pic>
        <p:nvPicPr>
          <p:cNvPr id="2116110721" name="Image 2116110720"/>
          <p:cNvPicPr>
            <a:picLocks noChangeAspect="1"/>
          </p:cNvPicPr>
          <p:nvPr/>
        </p:nvPicPr>
        <p:blipFill>
          <a:blip r:embed="rId3"/>
          <a:srcRect l="19608" r="21093" b="22567"/>
          <a:stretch/>
        </p:blipFill>
        <p:spPr bwMode="auto">
          <a:xfrm>
            <a:off x="-76475" y="3170057"/>
            <a:ext cx="7229630" cy="2177321"/>
          </a:xfrm>
          <a:prstGeom prst="rect">
            <a:avLst/>
          </a:prstGeom>
        </p:spPr>
      </p:pic>
      <p:sp>
        <p:nvSpPr>
          <p:cNvPr id="2" name="ZoneTexte 1">
            <a:extLst>
              <a:ext uri="{FF2B5EF4-FFF2-40B4-BE49-F238E27FC236}">
                <a16:creationId xmlns:a16="http://schemas.microsoft.com/office/drawing/2014/main" id="{BE2D9D4E-0031-0D47-BA6E-80E6BBE0212E}"/>
              </a:ext>
            </a:extLst>
          </p:cNvPr>
          <p:cNvSpPr txBox="1"/>
          <p:nvPr/>
        </p:nvSpPr>
        <p:spPr>
          <a:xfrm>
            <a:off x="596348" y="1296731"/>
            <a:ext cx="4625009" cy="369332"/>
          </a:xfrm>
          <a:prstGeom prst="rect">
            <a:avLst/>
          </a:prstGeom>
          <a:noFill/>
        </p:spPr>
        <p:txBody>
          <a:bodyPr wrap="square" rtlCol="0">
            <a:spAutoFit/>
          </a:bodyPr>
          <a:lstStyle/>
          <a:p>
            <a:r>
              <a:rPr lang="fr-FR" dirty="0"/>
              <a:t>Créer des listes de </a:t>
            </a:r>
            <a:r>
              <a:rPr lang="fr-FR" dirty="0" err="1"/>
              <a:t>soignant·es</a:t>
            </a:r>
            <a:r>
              <a:rPr lang="fr-FR" dirty="0"/>
              <a:t> </a:t>
            </a:r>
            <a:r>
              <a:rPr lang="fr-FR" dirty="0" err="1"/>
              <a:t>safes</a:t>
            </a:r>
            <a:endParaRPr lang="fr-FR" dirty="0"/>
          </a:p>
        </p:txBody>
      </p:sp>
      <p:sp>
        <p:nvSpPr>
          <p:cNvPr id="3" name="Espace réservé du pied de page 2">
            <a:extLst>
              <a:ext uri="{FF2B5EF4-FFF2-40B4-BE49-F238E27FC236}">
                <a16:creationId xmlns:a16="http://schemas.microsoft.com/office/drawing/2014/main" id="{EFAFA0D5-E687-ED4A-BE85-9B2F61B31E50}"/>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12715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1578230" name="Заголовок 1"/>
          <p:cNvSpPr>
            <a:spLocks noGrp="1"/>
          </p:cNvSpPr>
          <p:nvPr>
            <p:ph type="title"/>
          </p:nvPr>
        </p:nvSpPr>
        <p:spPr bwMode="auto">
          <a:xfrm>
            <a:off x="478551" y="146882"/>
            <a:ext cx="9036509" cy="1320800"/>
          </a:xfrm>
        </p:spPr>
        <p:txBody>
          <a:bodyPr vertOverflow="overflow" horzOverflow="clip" vert="horz" wrap="square" lIns="91440" tIns="45720" rIns="91440" bIns="45720" numCol="1" spcCol="0" rtlCol="0" fromWordArt="0" anchor="ctr" anchorCtr="0" forceAA="0" compatLnSpc="0">
            <a:normAutofit/>
          </a:bodyPr>
          <a:lstStyle/>
          <a:p>
            <a:pPr>
              <a:defRPr/>
            </a:pPr>
            <a:r>
              <a:rPr dirty="0" err="1"/>
              <a:t>Élargir</a:t>
            </a:r>
            <a:r>
              <a:rPr dirty="0"/>
              <a:t> le public </a:t>
            </a:r>
            <a:r>
              <a:rPr dirty="0" err="1"/>
              <a:t>cible</a:t>
            </a:r>
            <a:r>
              <a:rPr dirty="0"/>
              <a:t> : </a:t>
            </a:r>
            <a:r>
              <a:rPr dirty="0" err="1"/>
              <a:t>activisme</a:t>
            </a:r>
            <a:r>
              <a:rPr dirty="0"/>
              <a:t> </a:t>
            </a:r>
            <a:r>
              <a:rPr dirty="0" err="1"/>
              <a:t>en</a:t>
            </a:r>
            <a:r>
              <a:rPr dirty="0"/>
              <a:t> </a:t>
            </a:r>
            <a:r>
              <a:rPr dirty="0" err="1"/>
              <a:t>ligne</a:t>
            </a:r>
            <a:endParaRPr dirty="0"/>
          </a:p>
        </p:txBody>
      </p:sp>
      <p:pic>
        <p:nvPicPr>
          <p:cNvPr id="1926421437" name="Espace réservé du contenu 1926421436"/>
          <p:cNvPicPr>
            <a:picLocks noGrp="1" noChangeAspect="1"/>
          </p:cNvPicPr>
          <p:nvPr>
            <p:ph idx="1"/>
          </p:nvPr>
        </p:nvPicPr>
        <p:blipFill>
          <a:blip r:embed="rId2"/>
          <a:stretch/>
        </p:blipFill>
        <p:spPr bwMode="auto">
          <a:xfrm>
            <a:off x="5265570" y="1467682"/>
            <a:ext cx="6839552" cy="4525961"/>
          </a:xfrm>
          <a:prstGeom prst="rect">
            <a:avLst/>
          </a:prstGeom>
        </p:spPr>
      </p:pic>
      <p:sp>
        <p:nvSpPr>
          <p:cNvPr id="2144595216" name="Номер слайда 5"/>
          <p:cNvSpPr>
            <a:spLocks noGrp="1"/>
          </p:cNvSpPr>
          <p:nvPr>
            <p:ph type="sldNum" sz="quarter" idx="12"/>
          </p:nvPr>
        </p:nvSpPr>
        <p:spPr bwMode="auto"/>
        <p:txBody>
          <a:bodyPr/>
          <a:lstStyle/>
          <a:p>
            <a:pPr>
              <a:defRPr/>
            </a:pPr>
            <a:fld id="{53B509A9-15F9-F029-330E-ABA2980148C1}" type="slidenum">
              <a:rPr lang="ru-RU"/>
              <a:t>28</a:t>
            </a:fld>
            <a:endParaRPr lang="ru-RU"/>
          </a:p>
        </p:txBody>
      </p:sp>
      <p:sp>
        <p:nvSpPr>
          <p:cNvPr id="798630647" name="ZoneTexte 798630646"/>
          <p:cNvSpPr txBox="1"/>
          <p:nvPr/>
        </p:nvSpPr>
        <p:spPr bwMode="auto">
          <a:xfrm>
            <a:off x="10020074" y="5943564"/>
            <a:ext cx="2171926" cy="91443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dirty="0" err="1">
                <a:solidFill>
                  <a:schemeClr val="bg1"/>
                </a:solidFill>
              </a:rPr>
              <a:t>Campagne</a:t>
            </a:r>
            <a:r>
              <a:rPr dirty="0">
                <a:solidFill>
                  <a:schemeClr val="bg1"/>
                </a:solidFill>
              </a:rPr>
              <a:t> Checkpoint x Tinder, 2022</a:t>
            </a:r>
          </a:p>
        </p:txBody>
      </p:sp>
      <p:sp>
        <p:nvSpPr>
          <p:cNvPr id="2" name="ZoneTexte 1">
            <a:extLst>
              <a:ext uri="{FF2B5EF4-FFF2-40B4-BE49-F238E27FC236}">
                <a16:creationId xmlns:a16="http://schemas.microsoft.com/office/drawing/2014/main" id="{48142967-C96F-CC48-8CBC-0812785B81FF}"/>
              </a:ext>
            </a:extLst>
          </p:cNvPr>
          <p:cNvSpPr txBox="1"/>
          <p:nvPr/>
        </p:nvSpPr>
        <p:spPr>
          <a:xfrm>
            <a:off x="371060" y="2093843"/>
            <a:ext cx="4691269" cy="4108174"/>
          </a:xfrm>
          <a:prstGeom prst="rect">
            <a:avLst/>
          </a:prstGeom>
          <a:noFill/>
        </p:spPr>
        <p:txBody>
          <a:bodyPr wrap="square" rtlCol="0">
            <a:spAutoFit/>
          </a:bodyPr>
          <a:lstStyle/>
          <a:p>
            <a:pPr marL="285750" indent="-285750">
              <a:buFont typeface="Wingdings" pitchFamily="2" charset="2"/>
              <a:buChar char="Ø"/>
            </a:pPr>
            <a:r>
              <a:rPr lang="fr-FR" dirty="0"/>
              <a:t>Activisme en ligne:</a:t>
            </a:r>
          </a:p>
          <a:p>
            <a:pPr marL="742950" lvl="1" indent="-285750">
              <a:buFont typeface="Wingdings" pitchFamily="2" charset="2"/>
              <a:buChar char="Ø"/>
            </a:pPr>
            <a:r>
              <a:rPr lang="fr-FR" dirty="0"/>
              <a:t>Réunions d’auto-support en ligne</a:t>
            </a:r>
          </a:p>
          <a:p>
            <a:pPr marL="742950" lvl="1" indent="-285750">
              <a:buFont typeface="Wingdings" pitchFamily="2" charset="2"/>
              <a:buChar char="Ø"/>
            </a:pPr>
            <a:r>
              <a:rPr lang="fr-FR" dirty="0"/>
              <a:t>Formations en ligne</a:t>
            </a:r>
          </a:p>
          <a:p>
            <a:pPr marL="742950" lvl="1" indent="-285750">
              <a:buFont typeface="Wingdings" pitchFamily="2" charset="2"/>
              <a:buChar char="Ø"/>
            </a:pPr>
            <a:r>
              <a:rPr lang="fr-FR" dirty="0"/>
              <a:t>Campagnes de promotion de la santé en ligne</a:t>
            </a:r>
          </a:p>
          <a:p>
            <a:pPr marL="742950" lvl="1" indent="-285750">
              <a:buFont typeface="Wingdings" pitchFamily="2" charset="2"/>
              <a:buChar char="Ø"/>
            </a:pPr>
            <a:endParaRPr lang="fr-FR" dirty="0"/>
          </a:p>
          <a:p>
            <a:pPr marL="285750" indent="-285750">
              <a:buFont typeface="Wingdings" pitchFamily="2" charset="2"/>
              <a:buChar char="Ø"/>
            </a:pPr>
            <a:r>
              <a:rPr lang="fr-FR" dirty="0"/>
              <a:t>Permet d’atteindre des publics (personnes LGBTI+ et </a:t>
            </a:r>
            <a:r>
              <a:rPr lang="fr-FR" dirty="0" err="1"/>
              <a:t>professionnel·es</a:t>
            </a:r>
            <a:r>
              <a:rPr lang="fr-FR" dirty="0"/>
              <a:t> de santé) éloignés des offres de santé dédiées:</a:t>
            </a:r>
          </a:p>
          <a:p>
            <a:pPr marL="285750" indent="-285750">
              <a:buFont typeface="Wingdings" pitchFamily="2" charset="2"/>
              <a:buChar char="Ø"/>
            </a:pPr>
            <a:endParaRPr lang="fr-FR" dirty="0"/>
          </a:p>
          <a:p>
            <a:pPr marL="742950" lvl="1" indent="-285750">
              <a:buFont typeface="Wingdings" pitchFamily="2" charset="2"/>
              <a:buChar char="Ø"/>
            </a:pPr>
            <a:r>
              <a:rPr lang="fr-FR" dirty="0"/>
              <a:t>Habitant hors des grandes villes</a:t>
            </a:r>
          </a:p>
          <a:p>
            <a:pPr marL="742950" lvl="1" indent="-285750">
              <a:buFont typeface="Wingdings" pitchFamily="2" charset="2"/>
              <a:buChar char="Ø"/>
            </a:pPr>
            <a:r>
              <a:rPr lang="fr-FR" dirty="0"/>
              <a:t>Populations + âgées</a:t>
            </a:r>
          </a:p>
          <a:p>
            <a:pPr marL="742950" lvl="1" indent="-285750">
              <a:buFont typeface="Wingdings" pitchFamily="2" charset="2"/>
              <a:buChar char="Ø"/>
            </a:pPr>
            <a:endParaRPr lang="fr-FR" dirty="0"/>
          </a:p>
        </p:txBody>
      </p:sp>
      <p:sp>
        <p:nvSpPr>
          <p:cNvPr id="3" name="Espace réservé du pied de page 2">
            <a:extLst>
              <a:ext uri="{FF2B5EF4-FFF2-40B4-BE49-F238E27FC236}">
                <a16:creationId xmlns:a16="http://schemas.microsoft.com/office/drawing/2014/main" id="{DF14EAB9-B54C-1448-BC12-414B81C69579}"/>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47989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70374558" name="Заголовок 1"/>
          <p:cNvSpPr>
            <a:spLocks noGrp="1"/>
          </p:cNvSpPr>
          <p:nvPr>
            <p:ph type="title"/>
          </p:nvPr>
        </p:nvSpPr>
        <p:spPr bwMode="auto">
          <a:xfrm>
            <a:off x="625441" y="98128"/>
            <a:ext cx="10597879" cy="1320800"/>
          </a:xfrm>
        </p:spPr>
        <p:txBody>
          <a:bodyPr vertOverflow="overflow" horzOverflow="clip" vert="horz" wrap="square" lIns="91440" tIns="45720" rIns="91440" bIns="45720" numCol="1" spcCol="0" rtlCol="0" fromWordArt="0" anchor="ctr" anchorCtr="0" forceAA="0" compatLnSpc="0">
            <a:normAutofit fontScale="95000"/>
          </a:bodyPr>
          <a:lstStyle/>
          <a:p>
            <a:pPr>
              <a:defRPr/>
            </a:pPr>
            <a:r>
              <a:rPr dirty="0"/>
              <a:t>Former les </a:t>
            </a:r>
            <a:r>
              <a:rPr dirty="0" err="1"/>
              <a:t>professionnel·es</a:t>
            </a:r>
            <a:r>
              <a:rPr dirty="0"/>
              <a:t> de santé</a:t>
            </a:r>
            <a:r>
              <a:rPr lang="fr-FR" dirty="0"/>
              <a:t> aux bonnes pratiques </a:t>
            </a:r>
            <a:endParaRPr dirty="0"/>
          </a:p>
        </p:txBody>
      </p:sp>
      <p:sp>
        <p:nvSpPr>
          <p:cNvPr id="1220229314" name="Номер слайда 5"/>
          <p:cNvSpPr>
            <a:spLocks noGrp="1"/>
          </p:cNvSpPr>
          <p:nvPr>
            <p:ph type="sldNum" sz="quarter" idx="12"/>
          </p:nvPr>
        </p:nvSpPr>
        <p:spPr bwMode="auto">
          <a:xfrm>
            <a:off x="8597520" y="6356352"/>
            <a:ext cx="2784308" cy="365124"/>
          </a:xfrm>
        </p:spPr>
        <p:txBody>
          <a:bodyPr/>
          <a:lstStyle/>
          <a:p>
            <a:pPr>
              <a:defRPr/>
            </a:pPr>
            <a:fld id="{B6FD42DB-AABF-E3F2-45C6-DFAFE528FBB9}" type="slidenum">
              <a:rPr lang="ru-RU"/>
              <a:t>29</a:t>
            </a:fld>
            <a:endParaRPr lang="ru-RU"/>
          </a:p>
        </p:txBody>
      </p:sp>
      <p:sp>
        <p:nvSpPr>
          <p:cNvPr id="1660594199" name="ZoneTexte 1660594198"/>
          <p:cNvSpPr txBox="1"/>
          <p:nvPr/>
        </p:nvSpPr>
        <p:spPr bwMode="auto">
          <a:xfrm>
            <a:off x="850500" y="1779195"/>
            <a:ext cx="11193417"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pic>
        <p:nvPicPr>
          <p:cNvPr id="500203087" name="Image 500203086"/>
          <p:cNvPicPr>
            <a:picLocks noChangeAspect="1"/>
          </p:cNvPicPr>
          <p:nvPr/>
        </p:nvPicPr>
        <p:blipFill>
          <a:blip r:embed="rId2"/>
          <a:srcRect l="2771" t="3660" r="8313" b="7019"/>
          <a:stretch/>
        </p:blipFill>
        <p:spPr bwMode="auto">
          <a:xfrm>
            <a:off x="6216270" y="1355178"/>
            <a:ext cx="6011680" cy="3735230"/>
          </a:xfrm>
          <a:prstGeom prst="rect">
            <a:avLst/>
          </a:prstGeom>
        </p:spPr>
      </p:pic>
      <p:sp>
        <p:nvSpPr>
          <p:cNvPr id="792104415" name="ZoneTexte 792104414"/>
          <p:cNvSpPr txBox="1"/>
          <p:nvPr/>
        </p:nvSpPr>
        <p:spPr bwMode="auto">
          <a:xfrm>
            <a:off x="7902663" y="5270023"/>
            <a:ext cx="4141325"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t>webinaire RSSP janvier 2022</a:t>
            </a:r>
          </a:p>
        </p:txBody>
      </p:sp>
      <p:grpSp>
        <p:nvGrpSpPr>
          <p:cNvPr id="926361325" name="Groupe 926361324"/>
          <p:cNvGrpSpPr/>
          <p:nvPr/>
        </p:nvGrpSpPr>
        <p:grpSpPr bwMode="auto">
          <a:xfrm>
            <a:off x="-45406" y="2637834"/>
            <a:ext cx="6261678" cy="4083642"/>
            <a:chOff x="0" y="0"/>
            <a:chExt cx="6261678" cy="4083642"/>
          </a:xfrm>
        </p:grpSpPr>
        <p:sp>
          <p:nvSpPr>
            <p:cNvPr id="549556311" name="Bulle rectangulaire à coins arrondis 549556310"/>
            <p:cNvSpPr/>
            <p:nvPr/>
          </p:nvSpPr>
          <p:spPr bwMode="auto">
            <a:xfrm>
              <a:off x="0" y="0"/>
              <a:ext cx="6261678" cy="4083642"/>
            </a:xfrm>
            <a:prstGeom prst="wedgeRoundRectCallout">
              <a:avLst>
                <a:gd name="adj1" fmla="val -44029"/>
                <a:gd name="adj2" fmla="val -744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sp>
        <p:sp>
          <p:nvSpPr>
            <p:cNvPr id="1565642436" name="ZoneTexte 1565642435"/>
            <p:cNvSpPr txBox="1"/>
            <p:nvPr/>
          </p:nvSpPr>
          <p:spPr bwMode="auto">
            <a:xfrm>
              <a:off x="238835" y="374332"/>
              <a:ext cx="5847172" cy="31089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t>«</a:t>
              </a:r>
              <a:r>
                <a:rPr sz="2000"/>
                <a:t> </a:t>
              </a:r>
              <a:r>
                <a:rPr sz="2000" b="0" i="0" u="none">
                  <a:solidFill>
                    <a:srgbClr val="000000"/>
                  </a:solidFill>
                  <a:latin typeface="Arial"/>
                  <a:ea typeface="Arial"/>
                  <a:cs typeface="Arial"/>
                </a:rPr>
                <a:t>On voit bien qu’il y a des disparités entre les territoires, mais que finalement le COVID a été a été une aubaine aussi pour justement créer des espaces intermédiaires et notamment notamment via des réseaux Internet ou là justement les webinaires. En fait, maintenant, il y a 150 personnes à chaque fois et qui viennent de la France entière et donc et donc c’est aussi un moyen de créer un réseau.</a:t>
              </a:r>
              <a:r>
                <a:rPr sz="2000"/>
                <a:t> » </a:t>
              </a:r>
              <a:endParaRPr/>
            </a:p>
            <a:p>
              <a:pPr algn="l">
                <a:defRPr/>
              </a:pPr>
              <a:r>
                <a:t>(Lucie, </a:t>
              </a:r>
              <a:r>
                <a:rPr lang="fr-FR" sz="1800" b="0" i="0" u="none" strike="noStrike" cap="none" spc="0">
                  <a:solidFill>
                    <a:srgbClr val="000000"/>
                  </a:solidFill>
                  <a:latin typeface="Arial"/>
                  <a:ea typeface="Arial"/>
                  <a:cs typeface="Arial"/>
                </a:rPr>
                <a:t>~</a:t>
              </a:r>
              <a:r>
                <a:rPr lang="fr-FR" b="0" i="0" u="none" strike="noStrike" cap="none" spc="0">
                  <a:solidFill>
                    <a:srgbClr val="000000"/>
                  </a:solidFill>
                  <a:latin typeface="Arial"/>
                  <a:ea typeface="Arial"/>
                  <a:cs typeface="Arial"/>
                </a:rPr>
                <a:t>40 ans, prof de santé, IDF</a:t>
              </a:r>
              <a:r>
                <a:t>)</a:t>
              </a:r>
            </a:p>
          </p:txBody>
        </p:sp>
      </p:grpSp>
      <p:sp>
        <p:nvSpPr>
          <p:cNvPr id="2" name="Espace réservé du pied de page 1">
            <a:extLst>
              <a:ext uri="{FF2B5EF4-FFF2-40B4-BE49-F238E27FC236}">
                <a16:creationId xmlns:a16="http://schemas.microsoft.com/office/drawing/2014/main" id="{EC0723ED-7884-2F46-86EB-18F2ACF4342E}"/>
              </a:ext>
            </a:extLst>
          </p:cNvPr>
          <p:cNvSpPr>
            <a:spLocks noGrp="1"/>
          </p:cNvSpPr>
          <p:nvPr>
            <p:ph type="ftr" sz="quarter" idx="11"/>
          </p:nvPr>
        </p:nvSpPr>
        <p:spPr/>
        <p:txBody>
          <a:bodyPr/>
          <a:lstStyle/>
          <a:p>
            <a:r>
              <a:rPr lang="fr-FR"/>
              <a:t>VIROLE - santé minorités sexuelles et de genre</a:t>
            </a:r>
          </a:p>
        </p:txBody>
      </p:sp>
    </p:spTree>
    <p:extLst>
      <p:ext uri="{BB962C8B-B14F-4D97-AF65-F5344CB8AC3E}">
        <p14:creationId xmlns:p14="http://schemas.microsoft.com/office/powerpoint/2010/main" val="202786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11E4C-EBC9-AB43-A5D1-33CA1A3393FE}"/>
              </a:ext>
            </a:extLst>
          </p:cNvPr>
          <p:cNvSpPr>
            <a:spLocks noGrp="1"/>
          </p:cNvSpPr>
          <p:nvPr>
            <p:ph type="title"/>
          </p:nvPr>
        </p:nvSpPr>
        <p:spPr/>
        <p:txBody>
          <a:bodyPr/>
          <a:lstStyle/>
          <a:p>
            <a:r>
              <a:rPr lang="fr-FR" dirty="0"/>
              <a:t>Contexte</a:t>
            </a:r>
          </a:p>
        </p:txBody>
      </p:sp>
      <p:sp>
        <p:nvSpPr>
          <p:cNvPr id="3" name="Espace réservé du contenu 2">
            <a:extLst>
              <a:ext uri="{FF2B5EF4-FFF2-40B4-BE49-F238E27FC236}">
                <a16:creationId xmlns:a16="http://schemas.microsoft.com/office/drawing/2014/main" id="{C7713AC1-3CE0-3248-9E17-0FFB8E60544A}"/>
              </a:ext>
            </a:extLst>
          </p:cNvPr>
          <p:cNvSpPr>
            <a:spLocks noGrp="1"/>
          </p:cNvSpPr>
          <p:nvPr>
            <p:ph idx="1"/>
          </p:nvPr>
        </p:nvSpPr>
        <p:spPr>
          <a:xfrm>
            <a:off x="551794" y="1639614"/>
            <a:ext cx="7678940" cy="4653997"/>
          </a:xfrm>
        </p:spPr>
        <p:txBody>
          <a:bodyPr>
            <a:normAutofit/>
          </a:bodyPr>
          <a:lstStyle/>
          <a:p>
            <a:r>
              <a:rPr lang="fr-FR" dirty="0"/>
              <a:t>Minorités sexuelles et de genre: LGBTI+</a:t>
            </a:r>
          </a:p>
          <a:p>
            <a:pPr lvl="1"/>
            <a:r>
              <a:rPr lang="fr-FR" dirty="0"/>
              <a:t>Lesbiennes=&gt; en santé publique: FSF Femmes ayant des rapports sexuels avec des femmes</a:t>
            </a:r>
          </a:p>
          <a:p>
            <a:pPr lvl="1"/>
            <a:r>
              <a:rPr lang="fr-FR" dirty="0"/>
              <a:t>Gays=&gt; =&gt; en santé publique: HSH Hommes ayant des rapports sexuels avec des hommes</a:t>
            </a:r>
          </a:p>
          <a:p>
            <a:pPr lvl="1"/>
            <a:r>
              <a:rPr lang="fr-FR" dirty="0" err="1"/>
              <a:t>Bissexuel·les</a:t>
            </a:r>
            <a:endParaRPr lang="fr-FR" dirty="0"/>
          </a:p>
          <a:p>
            <a:pPr lvl="1"/>
            <a:r>
              <a:rPr lang="fr-FR" dirty="0"/>
              <a:t>Personnes trans (incluent les personnes non-binaires)</a:t>
            </a:r>
          </a:p>
          <a:p>
            <a:pPr lvl="1"/>
            <a:r>
              <a:rPr lang="fr-FR" dirty="0"/>
              <a:t>Personnes intersexes</a:t>
            </a:r>
          </a:p>
          <a:p>
            <a:pPr lvl="1"/>
            <a:r>
              <a:rPr lang="fr-FR" dirty="0"/>
              <a:t>+: queer, </a:t>
            </a:r>
            <a:r>
              <a:rPr lang="fr-FR" dirty="0" err="1"/>
              <a:t>assexuel·les</a:t>
            </a:r>
            <a:r>
              <a:rPr lang="fr-FR" dirty="0"/>
              <a:t>, etc.</a:t>
            </a:r>
          </a:p>
          <a:p>
            <a:endParaRPr lang="fr-FR" dirty="0"/>
          </a:p>
          <a:p>
            <a:endParaRPr lang="fr-FR" dirty="0"/>
          </a:p>
          <a:p>
            <a:endParaRPr lang="fr-FR" dirty="0"/>
          </a:p>
        </p:txBody>
      </p:sp>
      <p:sp>
        <p:nvSpPr>
          <p:cNvPr id="5" name="Espace réservé du pied de page 4">
            <a:extLst>
              <a:ext uri="{FF2B5EF4-FFF2-40B4-BE49-F238E27FC236}">
                <a16:creationId xmlns:a16="http://schemas.microsoft.com/office/drawing/2014/main" id="{B166F1A5-E8A1-5F47-BCB3-57702D0A6499}"/>
              </a:ext>
            </a:extLst>
          </p:cNvPr>
          <p:cNvSpPr>
            <a:spLocks noGrp="1"/>
          </p:cNvSpPr>
          <p:nvPr>
            <p:ph type="ftr" sz="quarter" idx="11"/>
          </p:nvPr>
        </p:nvSpPr>
        <p:spPr/>
        <p:txBody>
          <a:bodyPr/>
          <a:lstStyle/>
          <a:p>
            <a:r>
              <a:rPr lang="fr-FR"/>
              <a:t>VIROLE - santé minorités sexuelles et de genre</a:t>
            </a:r>
          </a:p>
        </p:txBody>
      </p:sp>
      <p:sp>
        <p:nvSpPr>
          <p:cNvPr id="6" name="Espace réservé du numéro de diapositive 5">
            <a:extLst>
              <a:ext uri="{FF2B5EF4-FFF2-40B4-BE49-F238E27FC236}">
                <a16:creationId xmlns:a16="http://schemas.microsoft.com/office/drawing/2014/main" id="{DE406D8F-6D22-6747-BDAB-079572CFFF0D}"/>
              </a:ext>
            </a:extLst>
          </p:cNvPr>
          <p:cNvSpPr>
            <a:spLocks noGrp="1"/>
          </p:cNvSpPr>
          <p:nvPr>
            <p:ph type="sldNum" sz="quarter" idx="12"/>
          </p:nvPr>
        </p:nvSpPr>
        <p:spPr/>
        <p:txBody>
          <a:bodyPr/>
          <a:lstStyle/>
          <a:p>
            <a:fld id="{259399B4-0232-7244-ABA0-09E675CF5EB7}" type="slidenum">
              <a:rPr lang="fr-FR" smtClean="0"/>
              <a:t>3</a:t>
            </a:fld>
            <a:endParaRPr lang="fr-FR"/>
          </a:p>
        </p:txBody>
      </p:sp>
      <p:pic>
        <p:nvPicPr>
          <p:cNvPr id="8" name="Image 7">
            <a:extLst>
              <a:ext uri="{FF2B5EF4-FFF2-40B4-BE49-F238E27FC236}">
                <a16:creationId xmlns:a16="http://schemas.microsoft.com/office/drawing/2014/main" id="{9DE57651-9C08-0D43-A003-DA568B5FC511}"/>
              </a:ext>
            </a:extLst>
          </p:cNvPr>
          <p:cNvPicPr>
            <a:picLocks noChangeAspect="1"/>
          </p:cNvPicPr>
          <p:nvPr/>
        </p:nvPicPr>
        <p:blipFill rotWithShape="1">
          <a:blip r:embed="rId2"/>
          <a:srcRect r="7392"/>
          <a:stretch/>
        </p:blipFill>
        <p:spPr>
          <a:xfrm>
            <a:off x="8230733" y="1197853"/>
            <a:ext cx="3961267" cy="4196779"/>
          </a:xfrm>
          <a:prstGeom prst="rect">
            <a:avLst/>
          </a:prstGeom>
        </p:spPr>
      </p:pic>
    </p:spTree>
    <p:extLst>
      <p:ext uri="{BB962C8B-B14F-4D97-AF65-F5344CB8AC3E}">
        <p14:creationId xmlns:p14="http://schemas.microsoft.com/office/powerpoint/2010/main" val="285021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00632-7619-754F-A023-6D22348D59B0}"/>
              </a:ext>
            </a:extLst>
          </p:cNvPr>
          <p:cNvSpPr>
            <a:spLocks noGrp="1"/>
          </p:cNvSpPr>
          <p:nvPr>
            <p:ph type="title"/>
          </p:nvPr>
        </p:nvSpPr>
        <p:spPr>
          <a:xfrm>
            <a:off x="581093" y="152400"/>
            <a:ext cx="9828035" cy="1320800"/>
          </a:xfrm>
        </p:spPr>
        <p:txBody>
          <a:bodyPr/>
          <a:lstStyle/>
          <a:p>
            <a:r>
              <a:rPr lang="fr-FR" dirty="0"/>
              <a:t>Former les </a:t>
            </a:r>
            <a:r>
              <a:rPr lang="fr-FR" dirty="0" err="1"/>
              <a:t>professionnel·es</a:t>
            </a:r>
            <a:r>
              <a:rPr lang="fr-FR" dirty="0"/>
              <a:t> de santé aux bonnes pratiques </a:t>
            </a:r>
          </a:p>
        </p:txBody>
      </p:sp>
      <p:sp>
        <p:nvSpPr>
          <p:cNvPr id="3" name="Espace réservé du contenu 2">
            <a:extLst>
              <a:ext uri="{FF2B5EF4-FFF2-40B4-BE49-F238E27FC236}">
                <a16:creationId xmlns:a16="http://schemas.microsoft.com/office/drawing/2014/main" id="{03B12DB5-87BC-664B-A43C-392600DFC038}"/>
              </a:ext>
            </a:extLst>
          </p:cNvPr>
          <p:cNvSpPr>
            <a:spLocks noGrp="1"/>
          </p:cNvSpPr>
          <p:nvPr>
            <p:ph idx="1"/>
          </p:nvPr>
        </p:nvSpPr>
        <p:spPr>
          <a:xfrm>
            <a:off x="176660" y="1403131"/>
            <a:ext cx="9749944" cy="5454869"/>
          </a:xfrm>
        </p:spPr>
        <p:txBody>
          <a:bodyPr>
            <a:normAutofit fontScale="92500" lnSpcReduction="20000"/>
          </a:bodyPr>
          <a:lstStyle/>
          <a:p>
            <a:r>
              <a:rPr lang="fr-FR" dirty="0"/>
              <a:t>Sur la </a:t>
            </a:r>
            <a:r>
              <a:rPr lang="fr-FR" b="1" dirty="0"/>
              <a:t>santé des personnes trans et/ou non binaires:</a:t>
            </a:r>
          </a:p>
          <a:p>
            <a:pPr lvl="1"/>
            <a:r>
              <a:rPr lang="fr-FR" sz="1800" b="1" u="sng" dirty="0"/>
              <a:t>Espace Santé Trans</a:t>
            </a:r>
            <a:r>
              <a:rPr lang="fr-FR" sz="1800" dirty="0"/>
              <a:t>: 2 formations en ligne:</a:t>
            </a:r>
          </a:p>
          <a:p>
            <a:pPr lvl="2"/>
            <a:r>
              <a:rPr lang="fr-FR" sz="1800" dirty="0"/>
              <a:t>formation axée sur</a:t>
            </a:r>
            <a:r>
              <a:rPr lang="fr-FR" sz="1800" b="1" dirty="0"/>
              <a:t> l’accueil et l’accompagnement en santé mentale</a:t>
            </a:r>
            <a:r>
              <a:rPr lang="fr-FR" sz="1800" dirty="0"/>
              <a:t> dont le contenu peut être adapté en fonction de vos demandes spécifiques, avec possibilité par la suite de groupes d’échanges de pratiques et de discussions autour de cas cliniques par petits groupes, en présentiel ou en </a:t>
            </a:r>
            <a:r>
              <a:rPr lang="fr-FR" sz="1800" dirty="0" err="1"/>
              <a:t>distanciel</a:t>
            </a:r>
            <a:endParaRPr lang="fr-FR" sz="1800" dirty="0"/>
          </a:p>
          <a:p>
            <a:pPr lvl="2"/>
            <a:r>
              <a:rPr lang="fr-FR" sz="1800" dirty="0"/>
              <a:t>formation à destination des </a:t>
            </a:r>
            <a:r>
              <a:rPr lang="fr-FR" sz="1800" dirty="0" err="1"/>
              <a:t>professionnel·le·s</a:t>
            </a:r>
            <a:r>
              <a:rPr lang="fr-FR" sz="1800" dirty="0"/>
              <a:t> de santé accueillant des personnes trans et/ou non binaires axée « </a:t>
            </a:r>
            <a:r>
              <a:rPr lang="fr-FR" sz="1800" b="1" dirty="0"/>
              <a:t>hormonothérapie et accompagnement global </a:t>
            </a:r>
            <a:r>
              <a:rPr lang="fr-FR" sz="1800" dirty="0"/>
              <a:t>» </a:t>
            </a:r>
            <a:r>
              <a:rPr lang="fr-FR" sz="1800" dirty="0" err="1"/>
              <a:t>co</a:t>
            </a:r>
            <a:r>
              <a:rPr lang="fr-FR" sz="1800" dirty="0"/>
              <a:t>-organisée avec les associations franciliennes </a:t>
            </a:r>
            <a:r>
              <a:rPr lang="fr-FR" sz="1800" dirty="0" err="1"/>
              <a:t>Acceptess-T</a:t>
            </a:r>
            <a:r>
              <a:rPr lang="fr-FR" sz="1800" dirty="0"/>
              <a:t> et </a:t>
            </a:r>
            <a:r>
              <a:rPr lang="fr-FR" sz="1800" dirty="0" err="1"/>
              <a:t>OUTrans</a:t>
            </a:r>
            <a:r>
              <a:rPr lang="fr-FR" sz="1800" dirty="0"/>
              <a:t> et des médecins de ville de notre réseau</a:t>
            </a:r>
          </a:p>
          <a:p>
            <a:pPr lvl="2"/>
            <a:r>
              <a:rPr lang="fr-FR" dirty="0"/>
              <a:t> </a:t>
            </a:r>
            <a:r>
              <a:rPr lang="fr-FR" dirty="0">
                <a:hlinkClick r:id="rId2"/>
              </a:rPr>
              <a:t>https://espacesantetrans.fr/activites/formations-a-destination-des-professionnel%c2%b7le%c2%b7s-de-sante/</a:t>
            </a:r>
            <a:endParaRPr lang="fr-FR" dirty="0"/>
          </a:p>
          <a:p>
            <a:pPr lvl="2"/>
            <a:endParaRPr lang="fr-FR" sz="1800" dirty="0"/>
          </a:p>
          <a:p>
            <a:pPr marL="800100" lvl="1">
              <a:buFont typeface="Wingdings" pitchFamily="2" charset="2"/>
              <a:buChar char="Ø"/>
            </a:pPr>
            <a:r>
              <a:rPr lang="fr-FR" sz="1900" b="1" u="sng" dirty="0"/>
              <a:t>Réseau Santé Trans REST</a:t>
            </a:r>
            <a:r>
              <a:rPr lang="fr-FR" sz="1900" dirty="0"/>
              <a:t>: Formations en ligne :</a:t>
            </a:r>
          </a:p>
          <a:p>
            <a:pPr marL="1200150" lvl="2">
              <a:buFont typeface="Wingdings" pitchFamily="2" charset="2"/>
              <a:buChar char="Ø"/>
            </a:pPr>
            <a:r>
              <a:rPr lang="fr-FR" sz="1600" b="1" dirty="0"/>
              <a:t>Hormonothérapie et </a:t>
            </a:r>
            <a:r>
              <a:rPr lang="fr-FR" sz="1600" b="1" dirty="0" err="1"/>
              <a:t>Transidentités</a:t>
            </a:r>
            <a:r>
              <a:rPr lang="fr-FR" sz="1600" b="1" dirty="0"/>
              <a:t>: </a:t>
            </a:r>
            <a:r>
              <a:rPr lang="fr-FR" sz="1600" dirty="0"/>
              <a:t>Proposer au public des concepts généraux concernant la/les </a:t>
            </a:r>
            <a:r>
              <a:rPr lang="fr-FR" sz="1600" dirty="0" err="1"/>
              <a:t>transidentités</a:t>
            </a:r>
            <a:r>
              <a:rPr lang="fr-FR" sz="1600" dirty="0"/>
              <a:t>. Positionner le public dans une démarche de soins centrés « personnes concernées », en reconnaissant l’expertise de ces personnes et leur savoir expérientiel. Sensibiliser aux questions d’accès aux soins. Présenter les différentes hormonothérapies utilisables, discuter des schémas possibles et les adaptations aux besoins spécifiques de chaque personne concernée</a:t>
            </a:r>
            <a:endParaRPr lang="fr-FR" sz="1600" b="1" dirty="0"/>
          </a:p>
          <a:p>
            <a:pPr marL="800100" lvl="1">
              <a:buFont typeface="Wingdings" pitchFamily="2" charset="2"/>
              <a:buChar char="Ø"/>
            </a:pPr>
            <a:r>
              <a:rPr lang="fr-FR" dirty="0">
                <a:hlinkClick r:id="rId3"/>
              </a:rPr>
              <a:t>https://reseausantetrans.fr/formations/</a:t>
            </a:r>
            <a:endParaRPr lang="fr-FR" dirty="0"/>
          </a:p>
          <a:p>
            <a:pPr marL="514350" lvl="1" indent="0">
              <a:buNone/>
            </a:pPr>
            <a:endParaRPr lang="fr-FR" dirty="0"/>
          </a:p>
        </p:txBody>
      </p:sp>
      <p:sp>
        <p:nvSpPr>
          <p:cNvPr id="5" name="Espace réservé du numéro de diapositive 4">
            <a:extLst>
              <a:ext uri="{FF2B5EF4-FFF2-40B4-BE49-F238E27FC236}">
                <a16:creationId xmlns:a16="http://schemas.microsoft.com/office/drawing/2014/main" id="{B581A0C6-2A84-484B-B285-A47D0017E27F}"/>
              </a:ext>
            </a:extLst>
          </p:cNvPr>
          <p:cNvSpPr>
            <a:spLocks noGrp="1"/>
          </p:cNvSpPr>
          <p:nvPr>
            <p:ph type="sldNum" sz="quarter" idx="12"/>
          </p:nvPr>
        </p:nvSpPr>
        <p:spPr/>
        <p:txBody>
          <a:bodyPr/>
          <a:lstStyle/>
          <a:p>
            <a:fld id="{259399B4-0232-7244-ABA0-09E675CF5EB7}" type="slidenum">
              <a:rPr lang="fr-FR" smtClean="0"/>
              <a:t>30</a:t>
            </a:fld>
            <a:endParaRPr lang="fr-FR"/>
          </a:p>
        </p:txBody>
      </p:sp>
    </p:spTree>
    <p:extLst>
      <p:ext uri="{BB962C8B-B14F-4D97-AF65-F5344CB8AC3E}">
        <p14:creationId xmlns:p14="http://schemas.microsoft.com/office/powerpoint/2010/main" val="3243470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F89AC-44A1-AF41-AFEE-72A83E105960}"/>
              </a:ext>
            </a:extLst>
          </p:cNvPr>
          <p:cNvSpPr>
            <a:spLocks noGrp="1"/>
          </p:cNvSpPr>
          <p:nvPr>
            <p:ph type="title"/>
          </p:nvPr>
        </p:nvSpPr>
        <p:spPr/>
        <p:txBody>
          <a:bodyPr/>
          <a:lstStyle/>
          <a:p>
            <a:r>
              <a:rPr lang="fr-FR" dirty="0"/>
              <a:t>Former les </a:t>
            </a:r>
            <a:r>
              <a:rPr lang="fr-FR" dirty="0" err="1"/>
              <a:t>professionnel·es</a:t>
            </a:r>
            <a:r>
              <a:rPr lang="fr-FR" dirty="0"/>
              <a:t> de santé aux bonnes pratiques</a:t>
            </a:r>
          </a:p>
        </p:txBody>
      </p:sp>
      <p:sp>
        <p:nvSpPr>
          <p:cNvPr id="3" name="Espace réservé du contenu 2">
            <a:extLst>
              <a:ext uri="{FF2B5EF4-FFF2-40B4-BE49-F238E27FC236}">
                <a16:creationId xmlns:a16="http://schemas.microsoft.com/office/drawing/2014/main" id="{23B0016E-B280-6A41-BA73-F25F1F231A7C}"/>
              </a:ext>
            </a:extLst>
          </p:cNvPr>
          <p:cNvSpPr>
            <a:spLocks noGrp="1"/>
          </p:cNvSpPr>
          <p:nvPr>
            <p:ph idx="1"/>
          </p:nvPr>
        </p:nvSpPr>
        <p:spPr>
          <a:xfrm>
            <a:off x="677333" y="1930400"/>
            <a:ext cx="9349535" cy="3880773"/>
          </a:xfrm>
        </p:spPr>
        <p:txBody>
          <a:bodyPr/>
          <a:lstStyle/>
          <a:p>
            <a:r>
              <a:rPr lang="fr-FR" dirty="0"/>
              <a:t>Sur la </a:t>
            </a:r>
            <a:r>
              <a:rPr lang="fr-FR" b="1" dirty="0"/>
              <a:t>santé</a:t>
            </a:r>
            <a:r>
              <a:rPr lang="fr-FR" dirty="0"/>
              <a:t> </a:t>
            </a:r>
            <a:r>
              <a:rPr lang="fr-FR" b="1" dirty="0"/>
              <a:t>des personnes intersexes:</a:t>
            </a:r>
          </a:p>
          <a:p>
            <a:pPr lvl="1"/>
            <a:r>
              <a:rPr lang="fr-FR" sz="1800" b="1" u="sng" dirty="0"/>
              <a:t>Collectif </a:t>
            </a:r>
            <a:r>
              <a:rPr lang="fr-FR" sz="1800" b="1" u="sng" dirty="0" err="1"/>
              <a:t>Intersexe</a:t>
            </a:r>
            <a:r>
              <a:rPr lang="fr-FR" sz="1800" b="1" u="sng" dirty="0"/>
              <a:t> Activiste</a:t>
            </a:r>
            <a:r>
              <a:rPr lang="fr-FR" sz="1800" dirty="0"/>
              <a:t>:</a:t>
            </a:r>
          </a:p>
          <a:p>
            <a:pPr lvl="2"/>
            <a:r>
              <a:rPr lang="fr-FR" sz="1700" dirty="0"/>
              <a:t>Formations sur:  </a:t>
            </a:r>
          </a:p>
          <a:p>
            <a:pPr lvl="3"/>
            <a:r>
              <a:rPr lang="fr-FR" sz="1700" dirty="0"/>
              <a:t>Accueil des personnes intersexes</a:t>
            </a:r>
          </a:p>
          <a:p>
            <a:pPr lvl="3"/>
            <a:r>
              <a:rPr lang="fr-FR" sz="1700" dirty="0"/>
              <a:t>Santé Mentale des personnes intersexes</a:t>
            </a:r>
          </a:p>
          <a:p>
            <a:pPr lvl="3"/>
            <a:r>
              <a:rPr lang="fr-FR" sz="1700" dirty="0"/>
              <a:t>Introduction aux questions intersexes</a:t>
            </a:r>
          </a:p>
          <a:p>
            <a:pPr lvl="3"/>
            <a:r>
              <a:rPr lang="fr-FR" sz="1700" dirty="0"/>
              <a:t>Santé des personnes intersexes</a:t>
            </a:r>
          </a:p>
          <a:p>
            <a:pPr lvl="1"/>
            <a:endParaRPr lang="fr-FR" sz="1800" dirty="0"/>
          </a:p>
          <a:p>
            <a:pPr lvl="1"/>
            <a:r>
              <a:rPr lang="fr-FR" sz="1800" dirty="0">
                <a:hlinkClick r:id="rId2"/>
              </a:rPr>
              <a:t>https://</a:t>
            </a:r>
            <a:r>
              <a:rPr lang="fr-FR" sz="1800" dirty="0" err="1">
                <a:hlinkClick r:id="rId2"/>
              </a:rPr>
              <a:t>cia-oiifrance.org</a:t>
            </a:r>
            <a:r>
              <a:rPr lang="fr-FR" sz="1800" dirty="0">
                <a:hlinkClick r:id="rId2"/>
              </a:rPr>
              <a:t>/programme-de-formation-2023-du-cia-oii-france/</a:t>
            </a:r>
            <a:endParaRPr lang="fr-FR" sz="1800" dirty="0"/>
          </a:p>
          <a:p>
            <a:endParaRPr lang="fr-FR" dirty="0"/>
          </a:p>
        </p:txBody>
      </p:sp>
      <p:sp>
        <p:nvSpPr>
          <p:cNvPr id="4" name="Espace réservé du pied de page 3">
            <a:extLst>
              <a:ext uri="{FF2B5EF4-FFF2-40B4-BE49-F238E27FC236}">
                <a16:creationId xmlns:a16="http://schemas.microsoft.com/office/drawing/2014/main" id="{9456A25A-8156-B14F-83EE-2A97049BCF35}"/>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1814D0F9-6E8C-3746-80B5-0FADBCA949E7}"/>
              </a:ext>
            </a:extLst>
          </p:cNvPr>
          <p:cNvSpPr>
            <a:spLocks noGrp="1"/>
          </p:cNvSpPr>
          <p:nvPr>
            <p:ph type="sldNum" sz="quarter" idx="12"/>
          </p:nvPr>
        </p:nvSpPr>
        <p:spPr/>
        <p:txBody>
          <a:bodyPr/>
          <a:lstStyle/>
          <a:p>
            <a:fld id="{259399B4-0232-7244-ABA0-09E675CF5EB7}" type="slidenum">
              <a:rPr lang="fr-FR" smtClean="0"/>
              <a:t>31</a:t>
            </a:fld>
            <a:endParaRPr lang="fr-FR"/>
          </a:p>
        </p:txBody>
      </p:sp>
    </p:spTree>
    <p:extLst>
      <p:ext uri="{BB962C8B-B14F-4D97-AF65-F5344CB8AC3E}">
        <p14:creationId xmlns:p14="http://schemas.microsoft.com/office/powerpoint/2010/main" val="2168857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74FBA-18AA-354B-B483-9ABA8D151F3E}"/>
              </a:ext>
            </a:extLst>
          </p:cNvPr>
          <p:cNvSpPr>
            <a:spLocks noGrp="1"/>
          </p:cNvSpPr>
          <p:nvPr>
            <p:ph type="title"/>
          </p:nvPr>
        </p:nvSpPr>
        <p:spPr/>
        <p:txBody>
          <a:bodyPr/>
          <a:lstStyle/>
          <a:p>
            <a:r>
              <a:rPr lang="fr-FR" dirty="0"/>
              <a:t>Former les </a:t>
            </a:r>
            <a:r>
              <a:rPr lang="fr-FR" dirty="0" err="1"/>
              <a:t>professionnel·es</a:t>
            </a:r>
            <a:r>
              <a:rPr lang="fr-FR" dirty="0"/>
              <a:t> de santé aux bonnes pratiques</a:t>
            </a:r>
          </a:p>
        </p:txBody>
      </p:sp>
      <p:sp>
        <p:nvSpPr>
          <p:cNvPr id="3" name="Espace réservé du contenu 2">
            <a:extLst>
              <a:ext uri="{FF2B5EF4-FFF2-40B4-BE49-F238E27FC236}">
                <a16:creationId xmlns:a16="http://schemas.microsoft.com/office/drawing/2014/main" id="{9E7C2D79-14FC-4245-BA2D-E1203EA1326F}"/>
              </a:ext>
            </a:extLst>
          </p:cNvPr>
          <p:cNvSpPr>
            <a:spLocks noGrp="1"/>
          </p:cNvSpPr>
          <p:nvPr>
            <p:ph idx="1"/>
          </p:nvPr>
        </p:nvSpPr>
        <p:spPr>
          <a:xfrm>
            <a:off x="463463" y="2041742"/>
            <a:ext cx="8810539" cy="4475609"/>
          </a:xfrm>
        </p:spPr>
        <p:txBody>
          <a:bodyPr/>
          <a:lstStyle/>
          <a:p>
            <a:r>
              <a:rPr lang="fr-FR" dirty="0"/>
              <a:t>Création de guides à destination des </a:t>
            </a:r>
            <a:r>
              <a:rPr lang="fr-FR" dirty="0" err="1"/>
              <a:t>professionnel·es</a:t>
            </a:r>
            <a:r>
              <a:rPr lang="fr-FR" dirty="0"/>
              <a:t> de santé:</a:t>
            </a:r>
          </a:p>
          <a:p>
            <a:r>
              <a:rPr lang="fr-FR" dirty="0"/>
              <a:t>Guide pour un meilleur accueil des minorités genrées, sexuelles et sexuées  (CRIPS Ile-de-France):</a:t>
            </a:r>
          </a:p>
          <a:p>
            <a:pPr lvl="1"/>
            <a:r>
              <a:rPr lang="fr-FR" dirty="0">
                <a:hlinkClick r:id="rId2"/>
              </a:rPr>
              <a:t>https://www.lecrips-idf.net/presse/save-date-27-05-21-un-guide-pour-ameliorer-la-prise-en-charge-des-personnes-lgbtqi</a:t>
            </a:r>
            <a:endParaRPr lang="fr-FR" dirty="0"/>
          </a:p>
          <a:p>
            <a:pPr lvl="1"/>
            <a:endParaRPr lang="fr-FR" dirty="0"/>
          </a:p>
          <a:p>
            <a:r>
              <a:rPr lang="fr-FR" dirty="0"/>
              <a:t>Guide sur la santé psychique chez les LGBT+ (Sidaction):</a:t>
            </a:r>
          </a:p>
          <a:p>
            <a:pPr marL="0" indent="0">
              <a:buNone/>
            </a:pPr>
            <a:r>
              <a:rPr lang="fr-FR" dirty="0">
                <a:hlinkClick r:id="rId3"/>
              </a:rPr>
              <a:t>	https://www.sidaction.org/guide-la-sante-psychique-chez-les-lgbt</a:t>
            </a:r>
            <a:endParaRPr lang="fr-FR" dirty="0"/>
          </a:p>
          <a:p>
            <a:pPr lvl="1"/>
            <a:endParaRPr lang="fr-FR" dirty="0"/>
          </a:p>
        </p:txBody>
      </p:sp>
      <p:sp>
        <p:nvSpPr>
          <p:cNvPr id="4" name="Espace réservé du pied de page 3">
            <a:extLst>
              <a:ext uri="{FF2B5EF4-FFF2-40B4-BE49-F238E27FC236}">
                <a16:creationId xmlns:a16="http://schemas.microsoft.com/office/drawing/2014/main" id="{6C1EEC6E-463A-9942-B7D1-5623B043D843}"/>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5A2FEB7A-54F5-DB4A-A368-A1D80673B15E}"/>
              </a:ext>
            </a:extLst>
          </p:cNvPr>
          <p:cNvSpPr>
            <a:spLocks noGrp="1"/>
          </p:cNvSpPr>
          <p:nvPr>
            <p:ph type="sldNum" sz="quarter" idx="12"/>
          </p:nvPr>
        </p:nvSpPr>
        <p:spPr/>
        <p:txBody>
          <a:bodyPr/>
          <a:lstStyle/>
          <a:p>
            <a:fld id="{259399B4-0232-7244-ABA0-09E675CF5EB7}" type="slidenum">
              <a:rPr lang="fr-FR" smtClean="0"/>
              <a:t>32</a:t>
            </a:fld>
            <a:endParaRPr lang="fr-FR"/>
          </a:p>
        </p:txBody>
      </p:sp>
    </p:spTree>
    <p:extLst>
      <p:ext uri="{BB962C8B-B14F-4D97-AF65-F5344CB8AC3E}">
        <p14:creationId xmlns:p14="http://schemas.microsoft.com/office/powerpoint/2010/main" val="1174412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94D8B-4306-4744-A689-CF15B1364DED}"/>
              </a:ext>
            </a:extLst>
          </p:cNvPr>
          <p:cNvSpPr>
            <a:spLocks noGrp="1"/>
          </p:cNvSpPr>
          <p:nvPr>
            <p:ph type="title"/>
          </p:nvPr>
        </p:nvSpPr>
        <p:spPr/>
        <p:txBody>
          <a:bodyPr/>
          <a:lstStyle/>
          <a:p>
            <a:r>
              <a:rPr lang="fr-FR" dirty="0"/>
              <a:t>Quelques bonnes pratiques</a:t>
            </a:r>
          </a:p>
        </p:txBody>
      </p:sp>
      <p:sp>
        <p:nvSpPr>
          <p:cNvPr id="3" name="Espace réservé du contenu 2">
            <a:extLst>
              <a:ext uri="{FF2B5EF4-FFF2-40B4-BE49-F238E27FC236}">
                <a16:creationId xmlns:a16="http://schemas.microsoft.com/office/drawing/2014/main" id="{9C8D6B4C-38F9-B34D-ABD7-9C6B1DA7A755}"/>
              </a:ext>
            </a:extLst>
          </p:cNvPr>
          <p:cNvSpPr>
            <a:spLocks noGrp="1"/>
          </p:cNvSpPr>
          <p:nvPr>
            <p:ph idx="1"/>
          </p:nvPr>
        </p:nvSpPr>
        <p:spPr/>
        <p:txBody>
          <a:bodyPr/>
          <a:lstStyle/>
          <a:p>
            <a:r>
              <a:rPr lang="fr-FR" dirty="0"/>
              <a:t>Respecter l’auto-détermination des personnes</a:t>
            </a:r>
          </a:p>
          <a:p>
            <a:r>
              <a:rPr lang="fr-FR" dirty="0"/>
              <a:t>Rechercher le consentement éclairé des personnes</a:t>
            </a:r>
          </a:p>
          <a:p>
            <a:r>
              <a:rPr lang="fr-FR" dirty="0"/>
              <a:t>Reconnaitre l’expertise des personnes concernées: savoir expérientiel</a:t>
            </a:r>
          </a:p>
          <a:p>
            <a:r>
              <a:rPr lang="fr-FR" dirty="0"/>
              <a:t>Dépsychiatriser les parcours de soins des personnes trans</a:t>
            </a:r>
          </a:p>
          <a:p>
            <a:r>
              <a:rPr lang="fr-FR" dirty="0"/>
              <a:t>Arrêter les mutilations, stérilisations et traitements hormonaux des personnes intersexes non consentis quel que soit leur âge</a:t>
            </a:r>
          </a:p>
          <a:p>
            <a:endParaRPr lang="fr-FR" dirty="0"/>
          </a:p>
        </p:txBody>
      </p:sp>
      <p:sp>
        <p:nvSpPr>
          <p:cNvPr id="4" name="Espace réservé du pied de page 3">
            <a:extLst>
              <a:ext uri="{FF2B5EF4-FFF2-40B4-BE49-F238E27FC236}">
                <a16:creationId xmlns:a16="http://schemas.microsoft.com/office/drawing/2014/main" id="{991A4EF4-660B-B744-8619-746FF4B2C156}"/>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034A7E16-FB5D-6C42-B686-AA961DC02C4C}"/>
              </a:ext>
            </a:extLst>
          </p:cNvPr>
          <p:cNvSpPr>
            <a:spLocks noGrp="1"/>
          </p:cNvSpPr>
          <p:nvPr>
            <p:ph type="sldNum" sz="quarter" idx="12"/>
          </p:nvPr>
        </p:nvSpPr>
        <p:spPr/>
        <p:txBody>
          <a:bodyPr/>
          <a:lstStyle/>
          <a:p>
            <a:fld id="{259399B4-0232-7244-ABA0-09E675CF5EB7}" type="slidenum">
              <a:rPr lang="fr-FR" smtClean="0"/>
              <a:t>33</a:t>
            </a:fld>
            <a:endParaRPr lang="fr-FR"/>
          </a:p>
        </p:txBody>
      </p:sp>
    </p:spTree>
    <p:extLst>
      <p:ext uri="{BB962C8B-B14F-4D97-AF65-F5344CB8AC3E}">
        <p14:creationId xmlns:p14="http://schemas.microsoft.com/office/powerpoint/2010/main" val="275393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11257721" name="Заголовок 1"/>
          <p:cNvSpPr>
            <a:spLocks noGrp="1"/>
          </p:cNvSpPr>
          <p:nvPr>
            <p:ph type="title"/>
          </p:nvPr>
        </p:nvSpPr>
        <p:spPr bwMode="auto">
          <a:xfrm>
            <a:off x="677334" y="361742"/>
            <a:ext cx="8596668" cy="1320800"/>
          </a:xfrm>
        </p:spPr>
        <p:txBody>
          <a:bodyPr/>
          <a:lstStyle/>
          <a:p>
            <a:pPr>
              <a:defRPr/>
            </a:pPr>
            <a:r>
              <a:rPr dirty="0"/>
              <a:t>Obstacles</a:t>
            </a:r>
          </a:p>
        </p:txBody>
      </p:sp>
      <p:sp>
        <p:nvSpPr>
          <p:cNvPr id="456948975" name="Номер слайда 5"/>
          <p:cNvSpPr>
            <a:spLocks noGrp="1"/>
          </p:cNvSpPr>
          <p:nvPr>
            <p:ph type="sldNum" sz="quarter" idx="12"/>
          </p:nvPr>
        </p:nvSpPr>
        <p:spPr bwMode="auto"/>
        <p:txBody>
          <a:bodyPr/>
          <a:lstStyle/>
          <a:p>
            <a:pPr>
              <a:defRPr/>
            </a:pPr>
            <a:fld id="{275644A9-D1D2-ABAA-30DF-C59F8761F675}" type="slidenum">
              <a:rPr lang="ru-RU"/>
              <a:t>34</a:t>
            </a:fld>
            <a:endParaRPr lang="ru-RU"/>
          </a:p>
        </p:txBody>
      </p:sp>
      <p:sp>
        <p:nvSpPr>
          <p:cNvPr id="1816382915" name=" 1816382914"/>
          <p:cNvSpPr/>
          <p:nvPr/>
        </p:nvSpPr>
        <p:spPr bwMode="auto">
          <a:xfrm>
            <a:off x="4275524" y="1944200"/>
            <a:ext cx="172175"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984806108" name="Image 1984806107"/>
          <p:cNvPicPr>
            <a:picLocks noChangeAspect="1"/>
          </p:cNvPicPr>
          <p:nvPr/>
        </p:nvPicPr>
        <p:blipFill>
          <a:blip r:embed="rId2"/>
          <a:stretch/>
        </p:blipFill>
        <p:spPr bwMode="auto">
          <a:xfrm>
            <a:off x="2197245" y="1163474"/>
            <a:ext cx="8257006" cy="5504671"/>
          </a:xfrm>
          <a:prstGeom prst="rect">
            <a:avLst/>
          </a:prstGeom>
        </p:spPr>
      </p:pic>
    </p:spTree>
    <p:extLst>
      <p:ext uri="{BB962C8B-B14F-4D97-AF65-F5344CB8AC3E}">
        <p14:creationId xmlns:p14="http://schemas.microsoft.com/office/powerpoint/2010/main" val="286571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397F1-A2E9-C840-81A8-3A83FD0FC375}"/>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C524B90-1D88-6848-B273-2D697D79AD80}"/>
              </a:ext>
            </a:extLst>
          </p:cNvPr>
          <p:cNvSpPr>
            <a:spLocks noGrp="1"/>
          </p:cNvSpPr>
          <p:nvPr>
            <p:ph idx="1"/>
          </p:nvPr>
        </p:nvSpPr>
        <p:spPr/>
        <p:txBody>
          <a:bodyPr/>
          <a:lstStyle/>
          <a:p>
            <a:r>
              <a:rPr lang="fr-FR" dirty="0"/>
              <a:t>Inégalités sociales de santé des minorités sexuelles et de genre restent fortes malgré le déploiement d’offres de santé dédiées ces dernières années et la formation de </a:t>
            </a:r>
            <a:r>
              <a:rPr lang="fr-FR" dirty="0" err="1"/>
              <a:t>professionnel·les</a:t>
            </a:r>
            <a:r>
              <a:rPr lang="fr-FR" dirty="0"/>
              <a:t> de santé </a:t>
            </a:r>
          </a:p>
          <a:p>
            <a:r>
              <a:rPr lang="fr-FR" dirty="0"/>
              <a:t>Pour continuer de lutter contre ces inégalités:</a:t>
            </a:r>
          </a:p>
          <a:p>
            <a:pPr lvl="1"/>
            <a:r>
              <a:rPr lang="fr-FR" dirty="0"/>
              <a:t>Besoin de former + de </a:t>
            </a:r>
            <a:r>
              <a:rPr lang="fr-FR" dirty="0" err="1"/>
              <a:t>professionnel·es</a:t>
            </a:r>
            <a:r>
              <a:rPr lang="fr-FR" dirty="0"/>
              <a:t> de santé: formation initiale et continue</a:t>
            </a:r>
          </a:p>
          <a:p>
            <a:pPr lvl="1"/>
            <a:r>
              <a:rPr lang="fr-FR" dirty="0"/>
              <a:t>Besoin de + de financements pour élargir le panier de soins des offres de santé dédiées: restent centrées sur la santé sexuelle =&gt; besoins d’offres de santé dédiées en santé reproductive, santé mentale… pour toutes les populations LGBTI+</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3FF9216B-DE2E-C944-B81A-CECB23CE64ED}"/>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64F22516-D021-9B42-B0B7-D5137534F1F6}"/>
              </a:ext>
            </a:extLst>
          </p:cNvPr>
          <p:cNvSpPr>
            <a:spLocks noGrp="1"/>
          </p:cNvSpPr>
          <p:nvPr>
            <p:ph type="sldNum" sz="quarter" idx="12"/>
          </p:nvPr>
        </p:nvSpPr>
        <p:spPr/>
        <p:txBody>
          <a:bodyPr/>
          <a:lstStyle/>
          <a:p>
            <a:fld id="{259399B4-0232-7244-ABA0-09E675CF5EB7}" type="slidenum">
              <a:rPr lang="fr-FR" smtClean="0"/>
              <a:t>35</a:t>
            </a:fld>
            <a:endParaRPr lang="fr-FR"/>
          </a:p>
        </p:txBody>
      </p:sp>
    </p:spTree>
    <p:extLst>
      <p:ext uri="{BB962C8B-B14F-4D97-AF65-F5344CB8AC3E}">
        <p14:creationId xmlns:p14="http://schemas.microsoft.com/office/powerpoint/2010/main" val="388612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5458A82-BD06-C048-9B33-E1ED07447F9E}"/>
              </a:ext>
            </a:extLst>
          </p:cNvPr>
          <p:cNvSpPr>
            <a:spLocks noGrp="1"/>
          </p:cNvSpPr>
          <p:nvPr>
            <p:ph type="ftr" sz="quarter" idx="11"/>
          </p:nvPr>
        </p:nvSpPr>
        <p:spPr/>
        <p:txBody>
          <a:bodyPr/>
          <a:lstStyle/>
          <a:p>
            <a:r>
              <a:rPr lang="fr-FR"/>
              <a:t>VIROLE - santé minorités sexuelles et de genre</a:t>
            </a:r>
          </a:p>
        </p:txBody>
      </p:sp>
      <p:sp>
        <p:nvSpPr>
          <p:cNvPr id="3" name="Espace réservé du numéro de diapositive 2">
            <a:extLst>
              <a:ext uri="{FF2B5EF4-FFF2-40B4-BE49-F238E27FC236}">
                <a16:creationId xmlns:a16="http://schemas.microsoft.com/office/drawing/2014/main" id="{6911586A-D598-6949-A2F7-70D65FDE183E}"/>
              </a:ext>
            </a:extLst>
          </p:cNvPr>
          <p:cNvSpPr>
            <a:spLocks noGrp="1"/>
          </p:cNvSpPr>
          <p:nvPr>
            <p:ph type="sldNum" sz="quarter" idx="12"/>
          </p:nvPr>
        </p:nvSpPr>
        <p:spPr/>
        <p:txBody>
          <a:bodyPr/>
          <a:lstStyle/>
          <a:p>
            <a:fld id="{259399B4-0232-7244-ABA0-09E675CF5EB7}" type="slidenum">
              <a:rPr lang="fr-FR" smtClean="0"/>
              <a:t>36</a:t>
            </a:fld>
            <a:endParaRPr lang="fr-FR"/>
          </a:p>
        </p:txBody>
      </p:sp>
      <p:sp>
        <p:nvSpPr>
          <p:cNvPr id="4" name="ZoneTexte 3">
            <a:extLst>
              <a:ext uri="{FF2B5EF4-FFF2-40B4-BE49-F238E27FC236}">
                <a16:creationId xmlns:a16="http://schemas.microsoft.com/office/drawing/2014/main" id="{3C462309-A24A-B048-9248-D465F525B14B}"/>
              </a:ext>
            </a:extLst>
          </p:cNvPr>
          <p:cNvSpPr txBox="1"/>
          <p:nvPr/>
        </p:nvSpPr>
        <p:spPr>
          <a:xfrm>
            <a:off x="6814159" y="4797468"/>
            <a:ext cx="2730674" cy="369332"/>
          </a:xfrm>
          <a:prstGeom prst="rect">
            <a:avLst/>
          </a:prstGeom>
          <a:noFill/>
        </p:spPr>
        <p:txBody>
          <a:bodyPr wrap="square" rtlCol="0">
            <a:spAutoFit/>
          </a:bodyPr>
          <a:lstStyle/>
          <a:p>
            <a:r>
              <a:rPr lang="fr-FR" dirty="0"/>
              <a:t>Des questions?</a:t>
            </a:r>
          </a:p>
        </p:txBody>
      </p:sp>
    </p:spTree>
    <p:extLst>
      <p:ext uri="{BB962C8B-B14F-4D97-AF65-F5344CB8AC3E}">
        <p14:creationId xmlns:p14="http://schemas.microsoft.com/office/powerpoint/2010/main" val="330644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4EA42-E422-2A40-8205-4290D00EC4D2}"/>
              </a:ext>
            </a:extLst>
          </p:cNvPr>
          <p:cNvSpPr>
            <a:spLocks noGrp="1"/>
          </p:cNvSpPr>
          <p:nvPr>
            <p:ph type="title"/>
          </p:nvPr>
        </p:nvSpPr>
        <p:spPr/>
        <p:txBody>
          <a:bodyPr/>
          <a:lstStyle/>
          <a:p>
            <a:r>
              <a:rPr lang="fr-FR" dirty="0"/>
              <a:t>Etat de santé des populations LGBTI+</a:t>
            </a:r>
          </a:p>
        </p:txBody>
      </p:sp>
      <p:sp>
        <p:nvSpPr>
          <p:cNvPr id="3" name="Espace réservé du contenu 2">
            <a:extLst>
              <a:ext uri="{FF2B5EF4-FFF2-40B4-BE49-F238E27FC236}">
                <a16:creationId xmlns:a16="http://schemas.microsoft.com/office/drawing/2014/main" id="{A01283F9-1DD2-7E49-A536-9B73C78778B1}"/>
              </a:ext>
            </a:extLst>
          </p:cNvPr>
          <p:cNvSpPr>
            <a:spLocks noGrp="1"/>
          </p:cNvSpPr>
          <p:nvPr>
            <p:ph idx="1"/>
          </p:nvPr>
        </p:nvSpPr>
        <p:spPr>
          <a:xfrm>
            <a:off x="488731" y="1466193"/>
            <a:ext cx="9540172" cy="5391807"/>
          </a:xfrm>
        </p:spPr>
        <p:txBody>
          <a:bodyPr>
            <a:normAutofit/>
          </a:bodyPr>
          <a:lstStyle/>
          <a:p>
            <a:pPr marL="0" indent="0">
              <a:buNone/>
            </a:pPr>
            <a:r>
              <a:rPr lang="fr-FR" dirty="0"/>
              <a:t>Etat de santé des populations LGBTI+ moins bon que celui de la population générale</a:t>
            </a:r>
          </a:p>
          <a:p>
            <a:endParaRPr lang="fr-FR" dirty="0"/>
          </a:p>
          <a:p>
            <a:r>
              <a:rPr lang="fr-FR" dirty="0"/>
              <a:t>Des populations + à risque face:</a:t>
            </a:r>
          </a:p>
          <a:p>
            <a:pPr lvl="1"/>
            <a:r>
              <a:rPr lang="fr-FR" dirty="0"/>
              <a:t>Aux IST et au VIH: </a:t>
            </a:r>
          </a:p>
          <a:p>
            <a:pPr lvl="2"/>
            <a:r>
              <a:rPr lang="fr-FR" dirty="0"/>
              <a:t>VIH: +++ chez les HSH et les femmes trans</a:t>
            </a:r>
          </a:p>
          <a:p>
            <a:pPr lvl="1"/>
            <a:r>
              <a:rPr lang="fr-FR" dirty="0"/>
              <a:t>Aux états dépressifs et au suicide: </a:t>
            </a:r>
          </a:p>
          <a:p>
            <a:pPr lvl="2"/>
            <a:r>
              <a:rPr lang="fr-FR" dirty="0"/>
              <a:t>++ chez les personnes trans (et les </a:t>
            </a:r>
            <a:r>
              <a:rPr lang="fr-FR" dirty="0" err="1"/>
              <a:t>mineur·es</a:t>
            </a:r>
            <a:r>
              <a:rPr lang="fr-FR" dirty="0"/>
              <a:t> trans)</a:t>
            </a:r>
          </a:p>
          <a:p>
            <a:pPr lvl="1"/>
            <a:r>
              <a:rPr lang="fr-FR" dirty="0"/>
              <a:t>Aux addictions</a:t>
            </a:r>
          </a:p>
          <a:p>
            <a:pPr lvl="1"/>
            <a:r>
              <a:rPr lang="fr-FR" dirty="0"/>
              <a:t>Aux cancers</a:t>
            </a:r>
          </a:p>
          <a:p>
            <a:pPr lvl="1"/>
            <a:r>
              <a:rPr lang="fr-FR" dirty="0"/>
              <a:t>Aux violences</a:t>
            </a:r>
          </a:p>
          <a:p>
            <a:pPr lvl="2"/>
            <a:r>
              <a:rPr lang="fr-FR" dirty="0"/>
              <a:t>violences sexuelles, </a:t>
            </a:r>
            <a:r>
              <a:rPr lang="fr-FR" dirty="0" err="1"/>
              <a:t>féminicides</a:t>
            </a:r>
            <a:r>
              <a:rPr lang="fr-FR" dirty="0"/>
              <a:t>, etc. </a:t>
            </a:r>
          </a:p>
          <a:p>
            <a:pPr lvl="2"/>
            <a:r>
              <a:rPr lang="fr-FR" dirty="0"/>
              <a:t>++ chez les femmes (cis, trans) FSF et bisexuelles</a:t>
            </a:r>
          </a:p>
          <a:p>
            <a:pPr lvl="1"/>
            <a:endParaRPr lang="fr-FR" dirty="0"/>
          </a:p>
        </p:txBody>
      </p:sp>
      <p:sp>
        <p:nvSpPr>
          <p:cNvPr id="5" name="Espace réservé du numéro de diapositive 4">
            <a:extLst>
              <a:ext uri="{FF2B5EF4-FFF2-40B4-BE49-F238E27FC236}">
                <a16:creationId xmlns:a16="http://schemas.microsoft.com/office/drawing/2014/main" id="{0B617296-C569-F044-91CC-ED347E311F36}"/>
              </a:ext>
            </a:extLst>
          </p:cNvPr>
          <p:cNvSpPr>
            <a:spLocks noGrp="1"/>
          </p:cNvSpPr>
          <p:nvPr>
            <p:ph type="sldNum" sz="quarter" idx="12"/>
          </p:nvPr>
        </p:nvSpPr>
        <p:spPr/>
        <p:txBody>
          <a:bodyPr/>
          <a:lstStyle/>
          <a:p>
            <a:fld id="{259399B4-0232-7244-ABA0-09E675CF5EB7}" type="slidenum">
              <a:rPr lang="fr-FR" smtClean="0"/>
              <a:t>4</a:t>
            </a:fld>
            <a:endParaRPr lang="fr-FR"/>
          </a:p>
        </p:txBody>
      </p:sp>
    </p:spTree>
    <p:extLst>
      <p:ext uri="{BB962C8B-B14F-4D97-AF65-F5344CB8AC3E}">
        <p14:creationId xmlns:p14="http://schemas.microsoft.com/office/powerpoint/2010/main" val="113216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67F39-1C14-BC40-ADD2-E90C5DAFE9FB}"/>
              </a:ext>
            </a:extLst>
          </p:cNvPr>
          <p:cNvSpPr>
            <a:spLocks noGrp="1"/>
          </p:cNvSpPr>
          <p:nvPr>
            <p:ph type="title"/>
          </p:nvPr>
        </p:nvSpPr>
        <p:spPr/>
        <p:txBody>
          <a:bodyPr/>
          <a:lstStyle/>
          <a:p>
            <a:r>
              <a:rPr lang="fr-FR" dirty="0"/>
              <a:t>Inégalités sociales de santé des LGBTI+</a:t>
            </a:r>
          </a:p>
        </p:txBody>
      </p:sp>
      <p:sp>
        <p:nvSpPr>
          <p:cNvPr id="3" name="Espace réservé du contenu 2">
            <a:extLst>
              <a:ext uri="{FF2B5EF4-FFF2-40B4-BE49-F238E27FC236}">
                <a16:creationId xmlns:a16="http://schemas.microsoft.com/office/drawing/2014/main" id="{39206F99-CDD0-BD49-8EFF-6708BE7C67EC}"/>
              </a:ext>
            </a:extLst>
          </p:cNvPr>
          <p:cNvSpPr>
            <a:spLocks noGrp="1"/>
          </p:cNvSpPr>
          <p:nvPr>
            <p:ph idx="1"/>
          </p:nvPr>
        </p:nvSpPr>
        <p:spPr/>
        <p:txBody>
          <a:bodyPr/>
          <a:lstStyle/>
          <a:p>
            <a:r>
              <a:rPr lang="fr-FR" dirty="0"/>
              <a:t>Comment l’expliquer ces différences d’état de santé?</a:t>
            </a:r>
          </a:p>
          <a:p>
            <a:pPr>
              <a:buFont typeface="Arial" panose="020B0604020202020204" pitchFamily="34" charset="0"/>
              <a:buChar char="•"/>
            </a:pPr>
            <a:r>
              <a:rPr lang="fr-FR" dirty="0">
                <a:solidFill>
                  <a:schemeClr val="tx1"/>
                </a:solidFill>
              </a:rPr>
              <a:t>Facteurs sociaux:</a:t>
            </a:r>
          </a:p>
          <a:p>
            <a:pPr lvl="1"/>
            <a:r>
              <a:rPr lang="fr-FR" dirty="0"/>
              <a:t>Analyse </a:t>
            </a:r>
            <a:r>
              <a:rPr lang="fr-FR" b="1" dirty="0"/>
              <a:t>sociologique des </a:t>
            </a:r>
            <a:r>
              <a:rPr lang="fr-FR" dirty="0"/>
              <a:t>phénomènes sociaux causant ces inégalités d’état de santé</a:t>
            </a:r>
          </a:p>
          <a:p>
            <a:pPr marL="0" indent="0">
              <a:buNone/>
            </a:pPr>
            <a:r>
              <a:rPr lang="fr-FR" dirty="0"/>
              <a:t> </a:t>
            </a:r>
          </a:p>
          <a:p>
            <a:r>
              <a:rPr lang="fr-FR" b="1" dirty="0"/>
              <a:t>Pour comprendre ces différences d’état de santé, besoin d’analyser les inégalités</a:t>
            </a:r>
            <a:r>
              <a:rPr lang="fr-FR" b="1" u="sng" dirty="0"/>
              <a:t> sociales </a:t>
            </a:r>
            <a:r>
              <a:rPr lang="fr-FR" b="1" dirty="0"/>
              <a:t>de santé que vivent ces populations</a:t>
            </a:r>
          </a:p>
          <a:p>
            <a:endParaRPr lang="fr-FR" dirty="0"/>
          </a:p>
        </p:txBody>
      </p:sp>
      <p:sp>
        <p:nvSpPr>
          <p:cNvPr id="4" name="Espace réservé du pied de page 3">
            <a:extLst>
              <a:ext uri="{FF2B5EF4-FFF2-40B4-BE49-F238E27FC236}">
                <a16:creationId xmlns:a16="http://schemas.microsoft.com/office/drawing/2014/main" id="{576DD00F-4C0D-4E49-8D47-EBE38AD6F94E}"/>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E7A2A509-6124-5545-9C52-1A470B4CF810}"/>
              </a:ext>
            </a:extLst>
          </p:cNvPr>
          <p:cNvSpPr>
            <a:spLocks noGrp="1"/>
          </p:cNvSpPr>
          <p:nvPr>
            <p:ph type="sldNum" sz="quarter" idx="12"/>
          </p:nvPr>
        </p:nvSpPr>
        <p:spPr/>
        <p:txBody>
          <a:bodyPr/>
          <a:lstStyle/>
          <a:p>
            <a:fld id="{259399B4-0232-7244-ABA0-09E675CF5EB7}" type="slidenum">
              <a:rPr lang="fr-FR" smtClean="0"/>
              <a:t>5</a:t>
            </a:fld>
            <a:endParaRPr lang="fr-FR"/>
          </a:p>
        </p:txBody>
      </p:sp>
    </p:spTree>
    <p:extLst>
      <p:ext uri="{BB962C8B-B14F-4D97-AF65-F5344CB8AC3E}">
        <p14:creationId xmlns:p14="http://schemas.microsoft.com/office/powerpoint/2010/main" val="288705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E6F7D-DA0D-0544-83C4-7D81EB17E2F4}"/>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7AE11938-B70B-D349-914B-F38B4EF6D5E5}"/>
              </a:ext>
            </a:extLst>
          </p:cNvPr>
          <p:cNvSpPr>
            <a:spLocks noGrp="1"/>
          </p:cNvSpPr>
          <p:nvPr>
            <p:ph idx="1"/>
          </p:nvPr>
        </p:nvSpPr>
        <p:spPr/>
        <p:txBody>
          <a:bodyPr/>
          <a:lstStyle/>
          <a:p>
            <a:pPr>
              <a:buFont typeface="+mj-lt"/>
              <a:buAutoNum type="arabicPeriod"/>
            </a:pPr>
            <a:r>
              <a:rPr lang="fr-FR" dirty="0"/>
              <a:t>Les inégalités sociales de santé (ISS) auxquelles font face les minorités sexuelles et de genre en France</a:t>
            </a:r>
          </a:p>
          <a:p>
            <a:pPr>
              <a:buFont typeface="+mj-lt"/>
              <a:buAutoNum type="arabicPeriod"/>
            </a:pPr>
            <a:endParaRPr lang="fr-FR" dirty="0"/>
          </a:p>
          <a:p>
            <a:pPr>
              <a:buFont typeface="+mj-lt"/>
              <a:buAutoNum type="arabicPeriod"/>
            </a:pPr>
            <a:r>
              <a:rPr lang="fr-FR" dirty="0"/>
              <a:t>La lutte contre ces ISS: offres de santé dédiées et leviers d’actions</a:t>
            </a:r>
          </a:p>
        </p:txBody>
      </p:sp>
      <p:sp>
        <p:nvSpPr>
          <p:cNvPr id="4" name="Espace réservé du pied de page 3">
            <a:extLst>
              <a:ext uri="{FF2B5EF4-FFF2-40B4-BE49-F238E27FC236}">
                <a16:creationId xmlns:a16="http://schemas.microsoft.com/office/drawing/2014/main" id="{9D073C23-7DD7-8B49-B9D2-AA2BF3449B26}"/>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FE14B30A-EDE5-0B4F-8C81-4A93BA66A7BD}"/>
              </a:ext>
            </a:extLst>
          </p:cNvPr>
          <p:cNvSpPr>
            <a:spLocks noGrp="1"/>
          </p:cNvSpPr>
          <p:nvPr>
            <p:ph type="sldNum" sz="quarter" idx="12"/>
          </p:nvPr>
        </p:nvSpPr>
        <p:spPr/>
        <p:txBody>
          <a:bodyPr/>
          <a:lstStyle/>
          <a:p>
            <a:fld id="{259399B4-0232-7244-ABA0-09E675CF5EB7}" type="slidenum">
              <a:rPr lang="fr-FR" smtClean="0"/>
              <a:t>6</a:t>
            </a:fld>
            <a:endParaRPr lang="fr-FR"/>
          </a:p>
        </p:txBody>
      </p:sp>
    </p:spTree>
    <p:extLst>
      <p:ext uri="{BB962C8B-B14F-4D97-AF65-F5344CB8AC3E}">
        <p14:creationId xmlns:p14="http://schemas.microsoft.com/office/powerpoint/2010/main" val="215308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78882-36C0-FA49-A963-D1E502796F20}"/>
              </a:ext>
            </a:extLst>
          </p:cNvPr>
          <p:cNvSpPr>
            <a:spLocks noGrp="1"/>
          </p:cNvSpPr>
          <p:nvPr>
            <p:ph type="title"/>
          </p:nvPr>
        </p:nvSpPr>
        <p:spPr/>
        <p:txBody>
          <a:bodyPr/>
          <a:lstStyle/>
          <a:p>
            <a:r>
              <a:rPr lang="fr-FR" dirty="0"/>
              <a:t>Inégalités sociales de santé des minorités sexuelles et de genre</a:t>
            </a:r>
          </a:p>
        </p:txBody>
      </p:sp>
      <p:sp>
        <p:nvSpPr>
          <p:cNvPr id="3" name="Espace réservé du texte 2">
            <a:extLst>
              <a:ext uri="{FF2B5EF4-FFF2-40B4-BE49-F238E27FC236}">
                <a16:creationId xmlns:a16="http://schemas.microsoft.com/office/drawing/2014/main" id="{34D2F8C6-F9AA-3242-A7EF-BEA535ACCFE4}"/>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63414B1-E3E9-BC49-AE79-CA1EC33375C3}"/>
              </a:ext>
            </a:extLst>
          </p:cNvPr>
          <p:cNvSpPr>
            <a:spLocks noGrp="1"/>
          </p:cNvSpPr>
          <p:nvPr>
            <p:ph type="ftr" sz="quarter" idx="11"/>
          </p:nvPr>
        </p:nvSpPr>
        <p:spPr/>
        <p:txBody>
          <a:bodyPr/>
          <a:lstStyle/>
          <a:p>
            <a:r>
              <a:rPr lang="fr-FR"/>
              <a:t>VIROLE - santé minorités sexuelles et de genre</a:t>
            </a:r>
          </a:p>
        </p:txBody>
      </p:sp>
      <p:sp>
        <p:nvSpPr>
          <p:cNvPr id="5" name="Espace réservé du numéro de diapositive 4">
            <a:extLst>
              <a:ext uri="{FF2B5EF4-FFF2-40B4-BE49-F238E27FC236}">
                <a16:creationId xmlns:a16="http://schemas.microsoft.com/office/drawing/2014/main" id="{24419900-12A1-B547-BAAD-68B813629660}"/>
              </a:ext>
            </a:extLst>
          </p:cNvPr>
          <p:cNvSpPr>
            <a:spLocks noGrp="1"/>
          </p:cNvSpPr>
          <p:nvPr>
            <p:ph type="sldNum" sz="quarter" idx="12"/>
          </p:nvPr>
        </p:nvSpPr>
        <p:spPr/>
        <p:txBody>
          <a:bodyPr/>
          <a:lstStyle/>
          <a:p>
            <a:fld id="{259399B4-0232-7244-ABA0-09E675CF5EB7}" type="slidenum">
              <a:rPr lang="fr-FR" smtClean="0"/>
              <a:t>7</a:t>
            </a:fld>
            <a:endParaRPr lang="fr-FR"/>
          </a:p>
        </p:txBody>
      </p:sp>
    </p:spTree>
    <p:extLst>
      <p:ext uri="{BB962C8B-B14F-4D97-AF65-F5344CB8AC3E}">
        <p14:creationId xmlns:p14="http://schemas.microsoft.com/office/powerpoint/2010/main" val="100955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BD287-112C-8340-9E9B-5C683909A04D}"/>
              </a:ext>
            </a:extLst>
          </p:cNvPr>
          <p:cNvSpPr>
            <a:spLocks noGrp="1"/>
          </p:cNvSpPr>
          <p:nvPr>
            <p:ph type="title"/>
          </p:nvPr>
        </p:nvSpPr>
        <p:spPr>
          <a:xfrm>
            <a:off x="173751" y="295966"/>
            <a:ext cx="9553344" cy="1320800"/>
          </a:xfrm>
        </p:spPr>
        <p:txBody>
          <a:bodyPr/>
          <a:lstStyle/>
          <a:p>
            <a:r>
              <a:rPr lang="fr-FR" dirty="0"/>
              <a:t>Des inégalités multiples &amp; intersectionnelles</a:t>
            </a:r>
          </a:p>
        </p:txBody>
      </p:sp>
      <p:graphicFrame>
        <p:nvGraphicFramePr>
          <p:cNvPr id="6" name="Espace réservé du contenu 5">
            <a:extLst>
              <a:ext uri="{FF2B5EF4-FFF2-40B4-BE49-F238E27FC236}">
                <a16:creationId xmlns:a16="http://schemas.microsoft.com/office/drawing/2014/main" id="{823CACA2-C297-E04F-B1E1-67E08FCB4EB3}"/>
              </a:ext>
            </a:extLst>
          </p:cNvPr>
          <p:cNvGraphicFramePr>
            <a:graphicFrameLocks noGrp="1"/>
          </p:cNvGraphicFramePr>
          <p:nvPr>
            <p:ph idx="1"/>
            <p:extLst>
              <p:ext uri="{D42A27DB-BD31-4B8C-83A1-F6EECF244321}">
                <p14:modId xmlns:p14="http://schemas.microsoft.com/office/powerpoint/2010/main" val="1682853141"/>
              </p:ext>
            </p:extLst>
          </p:nvPr>
        </p:nvGraphicFramePr>
        <p:xfrm>
          <a:off x="404734" y="1184223"/>
          <a:ext cx="9698636" cy="5673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a:extLst>
              <a:ext uri="{FF2B5EF4-FFF2-40B4-BE49-F238E27FC236}">
                <a16:creationId xmlns:a16="http://schemas.microsoft.com/office/drawing/2014/main" id="{5B7C40EA-5101-0043-B182-ACD8DE9A6559}"/>
              </a:ext>
            </a:extLst>
          </p:cNvPr>
          <p:cNvSpPr>
            <a:spLocks noGrp="1"/>
          </p:cNvSpPr>
          <p:nvPr>
            <p:ph type="sldNum" sz="quarter" idx="12"/>
          </p:nvPr>
        </p:nvSpPr>
        <p:spPr/>
        <p:txBody>
          <a:bodyPr/>
          <a:lstStyle/>
          <a:p>
            <a:fld id="{259399B4-0232-7244-ABA0-09E675CF5EB7}" type="slidenum">
              <a:rPr lang="fr-FR" smtClean="0"/>
              <a:t>8</a:t>
            </a:fld>
            <a:endParaRPr lang="fr-FR"/>
          </a:p>
        </p:txBody>
      </p:sp>
    </p:spTree>
    <p:extLst>
      <p:ext uri="{BB962C8B-B14F-4D97-AF65-F5344CB8AC3E}">
        <p14:creationId xmlns:p14="http://schemas.microsoft.com/office/powerpoint/2010/main" val="163531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48C06-9728-024A-B0B1-EE098EB08745}"/>
              </a:ext>
            </a:extLst>
          </p:cNvPr>
          <p:cNvSpPr>
            <a:spLocks noGrp="1"/>
          </p:cNvSpPr>
          <p:nvPr>
            <p:ph type="title"/>
          </p:nvPr>
        </p:nvSpPr>
        <p:spPr/>
        <p:txBody>
          <a:bodyPr/>
          <a:lstStyle/>
          <a:p>
            <a:r>
              <a:rPr lang="fr-FR" dirty="0"/>
              <a:t>1. Le « stress des minorités »</a:t>
            </a:r>
          </a:p>
        </p:txBody>
      </p:sp>
      <p:sp>
        <p:nvSpPr>
          <p:cNvPr id="3" name="Espace réservé du contenu 2">
            <a:extLst>
              <a:ext uri="{FF2B5EF4-FFF2-40B4-BE49-F238E27FC236}">
                <a16:creationId xmlns:a16="http://schemas.microsoft.com/office/drawing/2014/main" id="{5AD458BB-BBE3-8C45-A4AB-C41528849101}"/>
              </a:ext>
            </a:extLst>
          </p:cNvPr>
          <p:cNvSpPr>
            <a:spLocks noGrp="1"/>
          </p:cNvSpPr>
          <p:nvPr>
            <p:ph idx="1"/>
          </p:nvPr>
        </p:nvSpPr>
        <p:spPr>
          <a:xfrm>
            <a:off x="677334" y="1573967"/>
            <a:ext cx="8596668" cy="4467395"/>
          </a:xfrm>
        </p:spPr>
        <p:txBody>
          <a:bodyPr>
            <a:normAutofit/>
          </a:bodyPr>
          <a:lstStyle/>
          <a:p>
            <a:r>
              <a:rPr lang="fr-FR" dirty="0"/>
              <a:t>Les discriminations et les violences structurelles vécues par les minorités sexuelles et de genre sont à la source d’inégalités sociales de santé : le « stress des minorités » (Meyer 2003)</a:t>
            </a:r>
          </a:p>
          <a:p>
            <a:r>
              <a:rPr lang="fr-FR" b="1" dirty="0"/>
              <a:t>Les </a:t>
            </a:r>
            <a:r>
              <a:rPr lang="fr-FR" b="1" dirty="0" err="1"/>
              <a:t>LGBTphobies</a:t>
            </a:r>
            <a:r>
              <a:rPr lang="fr-FR" b="1" dirty="0"/>
              <a:t> (rejet familial, violences, discriminations) sont un facteur de risque</a:t>
            </a:r>
            <a:r>
              <a:rPr lang="fr-FR" dirty="0"/>
              <a:t>:</a:t>
            </a:r>
          </a:p>
          <a:p>
            <a:pPr>
              <a:buFont typeface="Arial" panose="020B0604020202020204" pitchFamily="34" charset="0"/>
              <a:buChar char="•"/>
            </a:pPr>
            <a:r>
              <a:rPr lang="fr-FR" dirty="0"/>
              <a:t>+ de risque de dépression</a:t>
            </a:r>
          </a:p>
          <a:p>
            <a:pPr>
              <a:buFont typeface="Arial" panose="020B0604020202020204" pitchFamily="34" charset="0"/>
              <a:buChar char="•"/>
            </a:pPr>
            <a:r>
              <a:rPr lang="fr-FR" dirty="0"/>
              <a:t>+ de tentatives de suicides</a:t>
            </a:r>
          </a:p>
          <a:p>
            <a:pPr>
              <a:buFont typeface="Arial" panose="020B0604020202020204" pitchFamily="34" charset="0"/>
              <a:buChar char="•"/>
            </a:pPr>
            <a:r>
              <a:rPr lang="fr-FR" dirty="0"/>
              <a:t>+ de consommations de produits </a:t>
            </a:r>
            <a:r>
              <a:rPr lang="fr-FR" dirty="0" err="1"/>
              <a:t>psycho-actifs</a:t>
            </a:r>
            <a:endParaRPr lang="fr-FR" dirty="0"/>
          </a:p>
          <a:p>
            <a:pPr>
              <a:buFont typeface="Arial" panose="020B0604020202020204" pitchFamily="34" charset="0"/>
              <a:buChar char="•"/>
            </a:pPr>
            <a:r>
              <a:rPr lang="fr-FR" dirty="0"/>
              <a:t>+ de prises de risques sexuels</a:t>
            </a:r>
          </a:p>
          <a:p>
            <a:endParaRPr lang="fr-FR" dirty="0"/>
          </a:p>
          <a:p>
            <a:endParaRPr lang="fr-FR" dirty="0"/>
          </a:p>
        </p:txBody>
      </p:sp>
      <p:sp>
        <p:nvSpPr>
          <p:cNvPr id="4" name="Rectangle 3">
            <a:extLst>
              <a:ext uri="{FF2B5EF4-FFF2-40B4-BE49-F238E27FC236}">
                <a16:creationId xmlns:a16="http://schemas.microsoft.com/office/drawing/2014/main" id="{7E87732C-225D-A440-A990-B63DD2F0C04D}"/>
              </a:ext>
            </a:extLst>
          </p:cNvPr>
          <p:cNvSpPr/>
          <p:nvPr/>
        </p:nvSpPr>
        <p:spPr>
          <a:xfrm>
            <a:off x="1832656" y="5277441"/>
            <a:ext cx="2778325" cy="369332"/>
          </a:xfrm>
          <a:prstGeom prst="rect">
            <a:avLst/>
          </a:prstGeom>
        </p:spPr>
        <p:txBody>
          <a:bodyPr wrap="none">
            <a:spAutoFit/>
          </a:bodyPr>
          <a:lstStyle/>
          <a:p>
            <a:pPr marL="285750" indent="-285750">
              <a:buFont typeface="Wingdings" pitchFamily="2" charset="2"/>
              <a:buChar char="Ø"/>
            </a:pPr>
            <a:r>
              <a:rPr lang="fr-FR" dirty="0"/>
              <a:t>Contexte </a:t>
            </a:r>
            <a:r>
              <a:rPr lang="fr-FR" dirty="0" err="1"/>
              <a:t>syndémique</a:t>
            </a:r>
            <a:r>
              <a:rPr lang="fr-FR" dirty="0"/>
              <a:t> </a:t>
            </a:r>
          </a:p>
        </p:txBody>
      </p:sp>
      <p:sp>
        <p:nvSpPr>
          <p:cNvPr id="5" name="Espace réservé du pied de page 4">
            <a:extLst>
              <a:ext uri="{FF2B5EF4-FFF2-40B4-BE49-F238E27FC236}">
                <a16:creationId xmlns:a16="http://schemas.microsoft.com/office/drawing/2014/main" id="{0192CE6B-08F8-A840-B879-635A1A13C020}"/>
              </a:ext>
            </a:extLst>
          </p:cNvPr>
          <p:cNvSpPr>
            <a:spLocks noGrp="1"/>
          </p:cNvSpPr>
          <p:nvPr>
            <p:ph type="ftr" sz="quarter" idx="11"/>
          </p:nvPr>
        </p:nvSpPr>
        <p:spPr/>
        <p:txBody>
          <a:bodyPr/>
          <a:lstStyle/>
          <a:p>
            <a:r>
              <a:rPr lang="fr-FR" dirty="0"/>
              <a:t>VIROLE - santé minorités sexuelles et de genre</a:t>
            </a:r>
          </a:p>
        </p:txBody>
      </p:sp>
      <p:sp>
        <p:nvSpPr>
          <p:cNvPr id="6" name="Espace réservé du numéro de diapositive 5">
            <a:extLst>
              <a:ext uri="{FF2B5EF4-FFF2-40B4-BE49-F238E27FC236}">
                <a16:creationId xmlns:a16="http://schemas.microsoft.com/office/drawing/2014/main" id="{D3ED0CB2-066C-9D45-97B9-481BF171F842}"/>
              </a:ext>
            </a:extLst>
          </p:cNvPr>
          <p:cNvSpPr>
            <a:spLocks noGrp="1"/>
          </p:cNvSpPr>
          <p:nvPr>
            <p:ph type="sldNum" sz="quarter" idx="12"/>
          </p:nvPr>
        </p:nvSpPr>
        <p:spPr/>
        <p:txBody>
          <a:bodyPr/>
          <a:lstStyle/>
          <a:p>
            <a:fld id="{259399B4-0232-7244-ABA0-09E675CF5EB7}" type="slidenum">
              <a:rPr lang="fr-FR" smtClean="0"/>
              <a:t>9</a:t>
            </a:fld>
            <a:endParaRPr lang="fr-FR"/>
          </a:p>
        </p:txBody>
      </p:sp>
      <p:sp>
        <p:nvSpPr>
          <p:cNvPr id="7" name="ZoneTexte 6">
            <a:extLst>
              <a:ext uri="{FF2B5EF4-FFF2-40B4-BE49-F238E27FC236}">
                <a16:creationId xmlns:a16="http://schemas.microsoft.com/office/drawing/2014/main" id="{FD3380C4-9752-514B-BE41-D25928D4AB0A}"/>
              </a:ext>
            </a:extLst>
          </p:cNvPr>
          <p:cNvSpPr txBox="1"/>
          <p:nvPr/>
        </p:nvSpPr>
        <p:spPr>
          <a:xfrm>
            <a:off x="9792938" y="2938072"/>
            <a:ext cx="2193561" cy="3693319"/>
          </a:xfrm>
          <a:prstGeom prst="rect">
            <a:avLst/>
          </a:prstGeom>
          <a:noFill/>
        </p:spPr>
        <p:txBody>
          <a:bodyPr wrap="square" rtlCol="0">
            <a:spAutoFit/>
          </a:bodyPr>
          <a:lstStyle/>
          <a:p>
            <a:r>
              <a:rPr lang="fr-FR" dirty="0"/>
              <a:t>Meyer IH, « </a:t>
            </a:r>
            <a:r>
              <a:rPr lang="fr-FR" dirty="0" err="1"/>
              <a:t>Prejudice</a:t>
            </a:r>
            <a:r>
              <a:rPr lang="fr-FR" dirty="0"/>
              <a:t>, social stress, and mental </a:t>
            </a:r>
            <a:r>
              <a:rPr lang="fr-FR" dirty="0" err="1"/>
              <a:t>health</a:t>
            </a:r>
            <a:r>
              <a:rPr lang="fr-FR" dirty="0"/>
              <a:t> in </a:t>
            </a:r>
            <a:r>
              <a:rPr lang="fr-FR" dirty="0" err="1"/>
              <a:t>lesbian</a:t>
            </a:r>
            <a:r>
              <a:rPr lang="fr-FR" dirty="0"/>
              <a:t>, gay and </a:t>
            </a:r>
            <a:r>
              <a:rPr lang="fr-FR" dirty="0" err="1"/>
              <a:t>bisexual</a:t>
            </a:r>
            <a:r>
              <a:rPr lang="fr-FR" dirty="0"/>
              <a:t> population : </a:t>
            </a:r>
            <a:r>
              <a:rPr lang="fr-FR" dirty="0" err="1"/>
              <a:t>conceptual</a:t>
            </a:r>
            <a:r>
              <a:rPr lang="fr-FR" dirty="0"/>
              <a:t> issues and </a:t>
            </a:r>
            <a:r>
              <a:rPr lang="fr-FR" dirty="0" err="1"/>
              <a:t>research</a:t>
            </a:r>
            <a:r>
              <a:rPr lang="fr-FR" dirty="0"/>
              <a:t> </a:t>
            </a:r>
            <a:r>
              <a:rPr lang="fr-FR" dirty="0" err="1"/>
              <a:t>evidence</a:t>
            </a:r>
            <a:r>
              <a:rPr lang="fr-FR" dirty="0"/>
              <a:t> », </a:t>
            </a:r>
            <a:r>
              <a:rPr lang="fr-FR" dirty="0" err="1"/>
              <a:t>Psychological</a:t>
            </a:r>
            <a:r>
              <a:rPr lang="fr-FR" dirty="0"/>
              <a:t> Bulletin, 129(5), 674-697, 2003</a:t>
            </a:r>
            <a:br>
              <a:rPr lang="fr-FR" dirty="0"/>
            </a:br>
            <a:endParaRPr lang="fr-FR" dirty="0"/>
          </a:p>
        </p:txBody>
      </p:sp>
    </p:spTree>
    <p:extLst>
      <p:ext uri="{BB962C8B-B14F-4D97-AF65-F5344CB8AC3E}">
        <p14:creationId xmlns:p14="http://schemas.microsoft.com/office/powerpoint/2010/main" val="610724393"/>
      </p:ext>
    </p:extLst>
  </p:cSld>
  <p:clrMapOvr>
    <a:masterClrMapping/>
  </p:clrMapOvr>
</p:sld>
</file>

<file path=ppt/theme/theme1.xml><?xml version="1.0" encoding="utf-8"?>
<a:theme xmlns:a="http://schemas.openxmlformats.org/drawingml/2006/main" name="Facett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{36AF89BF-1E8E-9E4F-A122-235E87F51353}tf10001060</Template>
  <TotalTime>420</TotalTime>
  <Words>2909</Words>
  <Application>Microsoft Macintosh PowerPoint</Application>
  <PresentationFormat>Grand écran</PresentationFormat>
  <Paragraphs>285</Paragraphs>
  <Slides>36</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Abyssinica SIL</vt:lpstr>
      <vt:lpstr>Arial</vt:lpstr>
      <vt:lpstr>Calibri</vt:lpstr>
      <vt:lpstr>Garamond</vt:lpstr>
      <vt:lpstr>Roboto</vt:lpstr>
      <vt:lpstr>Times New Roman</vt:lpstr>
      <vt:lpstr>Trebuchet MS</vt:lpstr>
      <vt:lpstr>Wingdings</vt:lpstr>
      <vt:lpstr>Wingdings 3</vt:lpstr>
      <vt:lpstr>Facette</vt:lpstr>
      <vt:lpstr>Santé des minorités sexuelles et de genre</vt:lpstr>
      <vt:lpstr>Louise VIROLE </vt:lpstr>
      <vt:lpstr>Contexte</vt:lpstr>
      <vt:lpstr>Etat de santé des populations LGBTI+</vt:lpstr>
      <vt:lpstr>Inégalités sociales de santé des LGBTI+</vt:lpstr>
      <vt:lpstr>Plan</vt:lpstr>
      <vt:lpstr>Inégalités sociales de santé des minorités sexuelles et de genre</vt:lpstr>
      <vt:lpstr>Des inégalités multiples &amp; intersectionnelles</vt:lpstr>
      <vt:lpstr>1. Le « stress des minorités »</vt:lpstr>
      <vt:lpstr>Présentation PowerPoint</vt:lpstr>
      <vt:lpstr>2. Inégalités d’accès aux soins</vt:lpstr>
      <vt:lpstr>3. Renoncement aux soins</vt:lpstr>
      <vt:lpstr>Dispositifs de lutte contre les inégalités sociales de santé des LGBTI+</vt:lpstr>
      <vt:lpstr>Dispositifs de lutte contre les inégalités sociales de santé des LGBTI+</vt:lpstr>
      <vt:lpstr>Recherche SESAM LBGTI+</vt:lpstr>
      <vt:lpstr>Présentation PowerPoint</vt:lpstr>
      <vt:lpstr>Présentation PowerPoint</vt:lpstr>
      <vt:lpstr>Présentation PowerPoint</vt:lpstr>
      <vt:lpstr>Présentation PowerPoint</vt:lpstr>
      <vt:lpstr>Le champ de la santé LGBTI+</vt:lpstr>
      <vt:lpstr>Des offres de santé dédiées centrées sur certaines populations</vt:lpstr>
      <vt:lpstr>Des offres de santé dédiées inégalement réparties sur le territoire</vt:lpstr>
      <vt:lpstr>Grandes villes vs. milieu rural</vt:lpstr>
      <vt:lpstr>Leviers contre les inégalités sociales de santé</vt:lpstr>
      <vt:lpstr>Créer des réseaux</vt:lpstr>
      <vt:lpstr>Créer des réseaux</vt:lpstr>
      <vt:lpstr>Identifier les soignant·es friendly</vt:lpstr>
      <vt:lpstr>Élargir le public cible : activisme en ligne</vt:lpstr>
      <vt:lpstr>Former les professionnel·es de santé aux bonnes pratiques </vt:lpstr>
      <vt:lpstr>Former les professionnel·es de santé aux bonnes pratiques </vt:lpstr>
      <vt:lpstr>Former les professionnel·es de santé aux bonnes pratiques</vt:lpstr>
      <vt:lpstr>Former les professionnel·es de santé aux bonnes pratiques</vt:lpstr>
      <vt:lpstr>Quelques bonnes pratiques</vt:lpstr>
      <vt:lpstr>Obstacles</vt:lpstr>
      <vt:lpstr>Conclusion</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Santé des minorités sexuelles et de genre</dc:title>
  <dc:creator>louise virole</dc:creator>
  <cp:lastModifiedBy>louise virole</cp:lastModifiedBy>
  <cp:revision>120</cp:revision>
  <cp:lastPrinted>2023-01-26T08:12:03Z</cp:lastPrinted>
  <dcterms:created xsi:type="dcterms:W3CDTF">2023-01-20T12:54:57Z</dcterms:created>
  <dcterms:modified xsi:type="dcterms:W3CDTF">2023-01-26T08:14:47Z</dcterms:modified>
</cp:coreProperties>
</file>